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8" r:id="rId4"/>
  </p:sldMasterIdLst>
  <p:notesMasterIdLst>
    <p:notesMasterId r:id="rId23"/>
  </p:notesMasterIdLst>
  <p:sldIdLst>
    <p:sldId id="256" r:id="rId5"/>
    <p:sldId id="263" r:id="rId6"/>
    <p:sldId id="288" r:id="rId7"/>
    <p:sldId id="290" r:id="rId8"/>
    <p:sldId id="289" r:id="rId9"/>
    <p:sldId id="291" r:id="rId10"/>
    <p:sldId id="279" r:id="rId11"/>
    <p:sldId id="293" r:id="rId12"/>
    <p:sldId id="294" r:id="rId13"/>
    <p:sldId id="298" r:id="rId14"/>
    <p:sldId id="295" r:id="rId15"/>
    <p:sldId id="300" r:id="rId16"/>
    <p:sldId id="296" r:id="rId17"/>
    <p:sldId id="297" r:id="rId18"/>
    <p:sldId id="301" r:id="rId19"/>
    <p:sldId id="266" r:id="rId20"/>
    <p:sldId id="286" r:id="rId21"/>
    <p:sldId id="262"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more, Kevin" initials="DK" lastIdx="9" clrIdx="0">
    <p:extLst>
      <p:ext uri="{19B8F6BF-5375-455C-9EA6-DF929625EA0E}">
        <p15:presenceInfo xmlns:p15="http://schemas.microsoft.com/office/powerpoint/2012/main" userId="S-1-5-21-891975019-1220435818-3716996223-32619" providerId="AD"/>
      </p:ext>
    </p:extLst>
  </p:cmAuthor>
  <p:cmAuthor id="2" name="Howard, Genevieve" initials="HG" lastIdx="2" clrIdx="1">
    <p:extLst>
      <p:ext uri="{19B8F6BF-5375-455C-9EA6-DF929625EA0E}">
        <p15:presenceInfo xmlns:p15="http://schemas.microsoft.com/office/powerpoint/2012/main" userId="S-1-5-21-891975019-1220435818-3716996223-124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338DC7-D0BE-4EAA-9CC2-F8C6DF22F726}" v="6" dt="2021-07-21T16:46:33.572"/>
    <p1510:client id="{1785AD96-DDF8-4633-82C2-2E1716F9390C}" v="193" dt="2021-07-21T17:25:03.194"/>
    <p1510:client id="{1DAF33D7-42B9-4B69-85C8-DF32D06FC8EB}" v="65" dt="2021-07-21T14:15:00.254"/>
    <p1510:client id="{23909306-AFCB-4A54-94D2-2B163671F368}" v="22" dt="2021-08-09T17:06:16.456"/>
    <p1510:client id="{43C9F392-E232-438B-A1F4-64A27EFE3EF1}" v="77" dt="2021-08-02T18:39:50.481"/>
    <p1510:client id="{51E45855-6283-4407-B613-B8695DF83D66}" v="29" dt="2021-07-21T17:08:46.811"/>
    <p1510:client id="{A3821D59-F74C-4066-93B6-7AFB6545211A}" v="9" dt="2021-07-21T17:15:02.226"/>
    <p1510:client id="{B25B1699-796C-439B-8344-75EFB3CF3F89}" v="372" dt="2021-07-20T20:55:43.215"/>
    <p1510:client id="{D936BE9D-47A7-4BF0-BDF2-6349DDB77C56}" v="1" dt="2021-07-21T15:08:41.802"/>
    <p1510:client id="{E8C2E5A3-C3D3-4D38-8B4C-C58E7A8D96C0}" v="16" dt="2021-07-21T15:13:42.34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863" autoAdjust="0"/>
  </p:normalViewPr>
  <p:slideViewPr>
    <p:cSldViewPr snapToGrid="0">
      <p:cViewPr varScale="1">
        <p:scale>
          <a:sx n="63" d="100"/>
          <a:sy n="63" d="100"/>
        </p:scale>
        <p:origin x="72" y="234"/>
      </p:cViewPr>
      <p:guideLst/>
    </p:cSldViewPr>
  </p:slideViewPr>
  <p:notesTextViewPr>
    <p:cViewPr>
      <p:scale>
        <a:sx n="1" d="1"/>
        <a:sy n="1" d="1"/>
      </p:scale>
      <p:origin x="0" y="0"/>
    </p:cViewPr>
  </p:notesTextViewPr>
  <p:notesViewPr>
    <p:cSldViewPr snapToGrid="0" showGuides="1">
      <p:cViewPr varScale="1">
        <p:scale>
          <a:sx n="89" d="100"/>
          <a:sy n="89" d="100"/>
        </p:scale>
        <p:origin x="915"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lson, Cindi" userId="S::colson@clark.edu::48d7f831-c4a1-4402-8524-2e02b932ff03" providerId="AD" clId="Web-{E8C2E5A3-C3D3-4D38-8B4C-C58E7A8D96C0}"/>
    <pc:docChg chg="modSld">
      <pc:chgData name="Olson, Cindi" userId="S::colson@clark.edu::48d7f831-c4a1-4402-8524-2e02b932ff03" providerId="AD" clId="Web-{E8C2E5A3-C3D3-4D38-8B4C-C58E7A8D96C0}" dt="2021-07-21T15:13:42.341" v="13" actId="14100"/>
      <pc:docMkLst>
        <pc:docMk/>
      </pc:docMkLst>
      <pc:sldChg chg="modSp">
        <pc:chgData name="Olson, Cindi" userId="S::colson@clark.edu::48d7f831-c4a1-4402-8524-2e02b932ff03" providerId="AD" clId="Web-{E8C2E5A3-C3D3-4D38-8B4C-C58E7A8D96C0}" dt="2021-07-21T15:13:42.341" v="13" actId="14100"/>
        <pc:sldMkLst>
          <pc:docMk/>
          <pc:sldMk cId="1723144557" sldId="256"/>
        </pc:sldMkLst>
        <pc:spChg chg="mod">
          <ac:chgData name="Olson, Cindi" userId="S::colson@clark.edu::48d7f831-c4a1-4402-8524-2e02b932ff03" providerId="AD" clId="Web-{E8C2E5A3-C3D3-4D38-8B4C-C58E7A8D96C0}" dt="2021-07-21T15:13:42.341" v="13" actId="14100"/>
          <ac:spMkLst>
            <pc:docMk/>
            <pc:sldMk cId="1723144557" sldId="256"/>
            <ac:spMk id="2" creationId="{577ACA8C-465A-BC49-A63E-358075176515}"/>
          </ac:spMkLst>
        </pc:spChg>
      </pc:sldChg>
      <pc:sldChg chg="addSp delSp modSp">
        <pc:chgData name="Olson, Cindi" userId="S::colson@clark.edu::48d7f831-c4a1-4402-8524-2e02b932ff03" providerId="AD" clId="Web-{E8C2E5A3-C3D3-4D38-8B4C-C58E7A8D96C0}" dt="2021-07-21T15:11:50.434" v="5" actId="1076"/>
        <pc:sldMkLst>
          <pc:docMk/>
          <pc:sldMk cId="4004244607" sldId="279"/>
        </pc:sldMkLst>
        <pc:spChg chg="add del mod">
          <ac:chgData name="Olson, Cindi" userId="S::colson@clark.edu::48d7f831-c4a1-4402-8524-2e02b932ff03" providerId="AD" clId="Web-{E8C2E5A3-C3D3-4D38-8B4C-C58E7A8D96C0}" dt="2021-07-21T15:11:49.668" v="4"/>
          <ac:spMkLst>
            <pc:docMk/>
            <pc:sldMk cId="4004244607" sldId="279"/>
            <ac:spMk id="20" creationId="{F1FA2526-4C07-41A1-89B3-D8B09E22324C}"/>
          </ac:spMkLst>
        </pc:spChg>
        <pc:graphicFrameChg chg="add del mod">
          <ac:chgData name="Olson, Cindi" userId="S::colson@clark.edu::48d7f831-c4a1-4402-8524-2e02b932ff03" providerId="AD" clId="Web-{E8C2E5A3-C3D3-4D38-8B4C-C58E7A8D96C0}" dt="2021-07-21T15:11:50.434" v="5" actId="1076"/>
          <ac:graphicFrameMkLst>
            <pc:docMk/>
            <pc:sldMk cId="4004244607" sldId="279"/>
            <ac:graphicFrameMk id="4" creationId="{00000000-0000-0000-0000-000000000000}"/>
          </ac:graphicFrameMkLst>
        </pc:graphicFrameChg>
      </pc:sldChg>
      <pc:sldChg chg="modSp">
        <pc:chgData name="Olson, Cindi" userId="S::colson@clark.edu::48d7f831-c4a1-4402-8524-2e02b932ff03" providerId="AD" clId="Web-{E8C2E5A3-C3D3-4D38-8B4C-C58E7A8D96C0}" dt="2021-07-21T15:13:10.028" v="7" actId="20577"/>
        <pc:sldMkLst>
          <pc:docMk/>
          <pc:sldMk cId="3113979577" sldId="286"/>
        </pc:sldMkLst>
        <pc:spChg chg="mod">
          <ac:chgData name="Olson, Cindi" userId="S::colson@clark.edu::48d7f831-c4a1-4402-8524-2e02b932ff03" providerId="AD" clId="Web-{E8C2E5A3-C3D3-4D38-8B4C-C58E7A8D96C0}" dt="2021-07-21T15:13:10.028" v="7" actId="20577"/>
          <ac:spMkLst>
            <pc:docMk/>
            <pc:sldMk cId="3113979577" sldId="286"/>
            <ac:spMk id="3" creationId="{4935D4C6-157C-455F-B2B3-7C4984C62F72}"/>
          </ac:spMkLst>
        </pc:spChg>
      </pc:sldChg>
    </pc:docChg>
  </pc:docChgLst>
  <pc:docChgLst>
    <pc:chgData name="Howard, Genevieve" userId="S::ghoward@clark.edu::6d4b4ff9-814b-4fa5-b321-4338999ae7d8" providerId="AD" clId="Web-{1DAF33D7-42B9-4B69-85C8-DF32D06FC8EB}"/>
    <pc:docChg chg="modSld">
      <pc:chgData name="Howard, Genevieve" userId="S::ghoward@clark.edu::6d4b4ff9-814b-4fa5-b321-4338999ae7d8" providerId="AD" clId="Web-{1DAF33D7-42B9-4B69-85C8-DF32D06FC8EB}" dt="2021-07-21T14:15:00.254" v="63" actId="20577"/>
      <pc:docMkLst>
        <pc:docMk/>
      </pc:docMkLst>
      <pc:sldChg chg="modSp">
        <pc:chgData name="Howard, Genevieve" userId="S::ghoward@clark.edu::6d4b4ff9-814b-4fa5-b321-4338999ae7d8" providerId="AD" clId="Web-{1DAF33D7-42B9-4B69-85C8-DF32D06FC8EB}" dt="2021-07-21T14:15:00.254" v="63" actId="20577"/>
        <pc:sldMkLst>
          <pc:docMk/>
          <pc:sldMk cId="1819697256" sldId="283"/>
        </pc:sldMkLst>
        <pc:graphicFrameChg chg="modGraphic">
          <ac:chgData name="Howard, Genevieve" userId="S::ghoward@clark.edu::6d4b4ff9-814b-4fa5-b321-4338999ae7d8" providerId="AD" clId="Web-{1DAF33D7-42B9-4B69-85C8-DF32D06FC8EB}" dt="2021-07-21T14:15:00.254" v="63" actId="20577"/>
          <ac:graphicFrameMkLst>
            <pc:docMk/>
            <pc:sldMk cId="1819697256" sldId="283"/>
            <ac:graphicFrameMk id="4" creationId="{00000000-0000-0000-0000-000000000000}"/>
          </ac:graphicFrameMkLst>
        </pc:graphicFrameChg>
      </pc:sldChg>
    </pc:docChg>
  </pc:docChgLst>
  <pc:docChgLst>
    <pc:chgData name="Maduta, John" userId="S::jmaduta@clark.edu::2964fa4a-5082-4a01-b4af-a48bf9a9985f" providerId="AD" clId="Web-{51E45855-6283-4407-B613-B8695DF83D66}"/>
    <pc:docChg chg="modSld">
      <pc:chgData name="Maduta, John" userId="S::jmaduta@clark.edu::2964fa4a-5082-4a01-b4af-a48bf9a9985f" providerId="AD" clId="Web-{51E45855-6283-4407-B613-B8695DF83D66}" dt="2021-07-21T17:08:45.873" v="27" actId="20577"/>
      <pc:docMkLst>
        <pc:docMk/>
      </pc:docMkLst>
      <pc:sldChg chg="modSp">
        <pc:chgData name="Maduta, John" userId="S::jmaduta@clark.edu::2964fa4a-5082-4a01-b4af-a48bf9a9985f" providerId="AD" clId="Web-{51E45855-6283-4407-B613-B8695DF83D66}" dt="2021-07-21T17:08:45.873" v="27" actId="20577"/>
        <pc:sldMkLst>
          <pc:docMk/>
          <pc:sldMk cId="4004244607" sldId="279"/>
        </pc:sldMkLst>
        <pc:graphicFrameChg chg="modGraphic">
          <ac:chgData name="Maduta, John" userId="S::jmaduta@clark.edu::2964fa4a-5082-4a01-b4af-a48bf9a9985f" providerId="AD" clId="Web-{51E45855-6283-4407-B613-B8695DF83D66}" dt="2021-07-21T17:08:45.873" v="27" actId="20577"/>
          <ac:graphicFrameMkLst>
            <pc:docMk/>
            <pc:sldMk cId="4004244607" sldId="279"/>
            <ac:graphicFrameMk id="4" creationId="{00000000-0000-0000-0000-000000000000}"/>
          </ac:graphicFrameMkLst>
        </pc:graphicFrameChg>
      </pc:sldChg>
    </pc:docChg>
  </pc:docChgLst>
  <pc:docChgLst>
    <pc:chgData name="Maduta, John" userId="2964fa4a-5082-4a01-b4af-a48bf9a9985f" providerId="ADAL" clId="{1785AD96-DDF8-4633-82C2-2E1716F9390C}"/>
    <pc:docChg chg="undo custSel addSld modSld">
      <pc:chgData name="Maduta, John" userId="2964fa4a-5082-4a01-b4af-a48bf9a9985f" providerId="ADAL" clId="{1785AD96-DDF8-4633-82C2-2E1716F9390C}" dt="2021-07-21T17:25:03.194" v="173" actId="14100"/>
      <pc:docMkLst>
        <pc:docMk/>
      </pc:docMkLst>
      <pc:sldChg chg="modSp mod">
        <pc:chgData name="Maduta, John" userId="2964fa4a-5082-4a01-b4af-a48bf9a9985f" providerId="ADAL" clId="{1785AD96-DDF8-4633-82C2-2E1716F9390C}" dt="2021-07-19T20:47:12.172" v="4" actId="1035"/>
        <pc:sldMkLst>
          <pc:docMk/>
          <pc:sldMk cId="2253596165" sldId="276"/>
        </pc:sldMkLst>
        <pc:picChg chg="mod">
          <ac:chgData name="Maduta, John" userId="2964fa4a-5082-4a01-b4af-a48bf9a9985f" providerId="ADAL" clId="{1785AD96-DDF8-4633-82C2-2E1716F9390C}" dt="2021-07-19T20:47:12.172" v="4" actId="1035"/>
          <ac:picMkLst>
            <pc:docMk/>
            <pc:sldMk cId="2253596165" sldId="276"/>
            <ac:picMk id="4" creationId="{89ADC3A1-8630-4918-A306-F3900B671981}"/>
          </ac:picMkLst>
        </pc:picChg>
      </pc:sldChg>
      <pc:sldChg chg="addSp delSp modSp mod">
        <pc:chgData name="Maduta, John" userId="2964fa4a-5082-4a01-b4af-a48bf9a9985f" providerId="ADAL" clId="{1785AD96-DDF8-4633-82C2-2E1716F9390C}" dt="2021-07-21T17:25:03.194" v="173" actId="14100"/>
        <pc:sldMkLst>
          <pc:docMk/>
          <pc:sldMk cId="4004244607" sldId="279"/>
        </pc:sldMkLst>
        <pc:spChg chg="add mod">
          <ac:chgData name="Maduta, John" userId="2964fa4a-5082-4a01-b4af-a48bf9a9985f" providerId="ADAL" clId="{1785AD96-DDF8-4633-82C2-2E1716F9390C}" dt="2021-07-21T17:25:03.194" v="173" actId="14100"/>
          <ac:spMkLst>
            <pc:docMk/>
            <pc:sldMk cId="4004244607" sldId="279"/>
            <ac:spMk id="5" creationId="{5795ED93-C12D-4DF1-AD06-6A5F8C68543F}"/>
          </ac:spMkLst>
        </pc:spChg>
        <pc:spChg chg="add del mod">
          <ac:chgData name="Maduta, John" userId="2964fa4a-5082-4a01-b4af-a48bf9a9985f" providerId="ADAL" clId="{1785AD96-DDF8-4633-82C2-2E1716F9390C}" dt="2021-07-21T17:20:01.750" v="102"/>
          <ac:spMkLst>
            <pc:docMk/>
            <pc:sldMk cId="4004244607" sldId="279"/>
            <ac:spMk id="7" creationId="{DAA9237D-A43A-47DC-8E94-5F9D4FADB684}"/>
          </ac:spMkLst>
        </pc:spChg>
        <pc:spChg chg="add mod">
          <ac:chgData name="Maduta, John" userId="2964fa4a-5082-4a01-b4af-a48bf9a9985f" providerId="ADAL" clId="{1785AD96-DDF8-4633-82C2-2E1716F9390C}" dt="2021-07-21T17:19:21.500" v="93"/>
          <ac:spMkLst>
            <pc:docMk/>
            <pc:sldMk cId="4004244607" sldId="279"/>
            <ac:spMk id="9" creationId="{1FE4373D-93A8-4607-80B7-7FB0ADE2C334}"/>
          </ac:spMkLst>
        </pc:spChg>
        <pc:spChg chg="add mod">
          <ac:chgData name="Maduta, John" userId="2964fa4a-5082-4a01-b4af-a48bf9a9985f" providerId="ADAL" clId="{1785AD96-DDF8-4633-82C2-2E1716F9390C}" dt="2021-07-21T17:19:21.500" v="93"/>
          <ac:spMkLst>
            <pc:docMk/>
            <pc:sldMk cId="4004244607" sldId="279"/>
            <ac:spMk id="10" creationId="{94806C85-56A1-4C37-988F-FCF407A6DCB9}"/>
          </ac:spMkLst>
        </pc:spChg>
        <pc:spChg chg="add mod">
          <ac:chgData name="Maduta, John" userId="2964fa4a-5082-4a01-b4af-a48bf9a9985f" providerId="ADAL" clId="{1785AD96-DDF8-4633-82C2-2E1716F9390C}" dt="2021-07-21T17:21:53.006" v="128"/>
          <ac:spMkLst>
            <pc:docMk/>
            <pc:sldMk cId="4004244607" sldId="279"/>
            <ac:spMk id="13" creationId="{7BC5581A-3BEA-47C1-86B6-755A856F89F4}"/>
          </ac:spMkLst>
        </pc:spChg>
        <pc:spChg chg="add mod">
          <ac:chgData name="Maduta, John" userId="2964fa4a-5082-4a01-b4af-a48bf9a9985f" providerId="ADAL" clId="{1785AD96-DDF8-4633-82C2-2E1716F9390C}" dt="2021-07-21T17:21:53.006" v="128"/>
          <ac:spMkLst>
            <pc:docMk/>
            <pc:sldMk cId="4004244607" sldId="279"/>
            <ac:spMk id="14" creationId="{BE1ACD19-61A6-48D8-BC35-591F8E662519}"/>
          </ac:spMkLst>
        </pc:spChg>
        <pc:grpChg chg="add del mod">
          <ac:chgData name="Maduta, John" userId="2964fa4a-5082-4a01-b4af-a48bf9a9985f" providerId="ADAL" clId="{1785AD96-DDF8-4633-82C2-2E1716F9390C}" dt="2021-07-21T17:20:25.370" v="107" actId="478"/>
          <ac:grpSpMkLst>
            <pc:docMk/>
            <pc:sldMk cId="4004244607" sldId="279"/>
            <ac:grpSpMk id="8" creationId="{C67B7C3D-8B6F-42CB-B423-28CDF45D85CF}"/>
          </ac:grpSpMkLst>
        </pc:grpChg>
        <pc:grpChg chg="add mod">
          <ac:chgData name="Maduta, John" userId="2964fa4a-5082-4a01-b4af-a48bf9a9985f" providerId="ADAL" clId="{1785AD96-DDF8-4633-82C2-2E1716F9390C}" dt="2021-07-21T17:21:57.637" v="129" actId="1076"/>
          <ac:grpSpMkLst>
            <pc:docMk/>
            <pc:sldMk cId="4004244607" sldId="279"/>
            <ac:grpSpMk id="12" creationId="{6A10A797-CAE6-42DD-90E6-996FEA9AF78D}"/>
          </ac:grpSpMkLst>
        </pc:grpChg>
        <pc:graphicFrameChg chg="del mod">
          <ac:chgData name="Maduta, John" userId="2964fa4a-5082-4a01-b4af-a48bf9a9985f" providerId="ADAL" clId="{1785AD96-DDF8-4633-82C2-2E1716F9390C}" dt="2021-07-21T17:19:07.496" v="90" actId="478"/>
          <ac:graphicFrameMkLst>
            <pc:docMk/>
            <pc:sldMk cId="4004244607" sldId="279"/>
            <ac:graphicFrameMk id="4" creationId="{00000000-0000-0000-0000-000000000000}"/>
          </ac:graphicFrameMkLst>
        </pc:graphicFrameChg>
        <pc:graphicFrameChg chg="add del mod">
          <ac:chgData name="Maduta, John" userId="2964fa4a-5082-4a01-b4af-a48bf9a9985f" providerId="ADAL" clId="{1785AD96-DDF8-4633-82C2-2E1716F9390C}" dt="2021-07-21T17:20:23.533" v="106" actId="478"/>
          <ac:graphicFrameMkLst>
            <pc:docMk/>
            <pc:sldMk cId="4004244607" sldId="279"/>
            <ac:graphicFrameMk id="11" creationId="{9A9A5A80-6BD7-4F83-B1F1-67F5E930AD4F}"/>
          </ac:graphicFrameMkLst>
        </pc:graphicFrameChg>
      </pc:sldChg>
      <pc:sldChg chg="modSp">
        <pc:chgData name="Maduta, John" userId="2964fa4a-5082-4a01-b4af-a48bf9a9985f" providerId="ADAL" clId="{1785AD96-DDF8-4633-82C2-2E1716F9390C}" dt="2021-07-21T16:26:25.222" v="46" actId="20577"/>
        <pc:sldMkLst>
          <pc:docMk/>
          <pc:sldMk cId="3848090895" sldId="280"/>
        </pc:sldMkLst>
        <pc:graphicFrameChg chg="mod">
          <ac:chgData name="Maduta, John" userId="2964fa4a-5082-4a01-b4af-a48bf9a9985f" providerId="ADAL" clId="{1785AD96-DDF8-4633-82C2-2E1716F9390C}" dt="2021-07-21T16:26:25.222" v="46" actId="20577"/>
          <ac:graphicFrameMkLst>
            <pc:docMk/>
            <pc:sldMk cId="3848090895" sldId="280"/>
            <ac:graphicFrameMk id="4" creationId="{00000000-0000-0000-0000-000000000000}"/>
          </ac:graphicFrameMkLst>
        </pc:graphicFrameChg>
      </pc:sldChg>
      <pc:sldChg chg="addSp new mod">
        <pc:chgData name="Maduta, John" userId="2964fa4a-5082-4a01-b4af-a48bf9a9985f" providerId="ADAL" clId="{1785AD96-DDF8-4633-82C2-2E1716F9390C}" dt="2021-07-21T17:20:09.322" v="104" actId="22"/>
        <pc:sldMkLst>
          <pc:docMk/>
          <pc:sldMk cId="722880196" sldId="287"/>
        </pc:sldMkLst>
        <pc:spChg chg="add">
          <ac:chgData name="Maduta, John" userId="2964fa4a-5082-4a01-b4af-a48bf9a9985f" providerId="ADAL" clId="{1785AD96-DDF8-4633-82C2-2E1716F9390C}" dt="2021-07-21T17:20:09.322" v="104" actId="22"/>
          <ac:spMkLst>
            <pc:docMk/>
            <pc:sldMk cId="722880196" sldId="287"/>
            <ac:spMk id="3" creationId="{69EC6EC2-413A-44F2-A212-87C2C6502297}"/>
          </ac:spMkLst>
        </pc:spChg>
      </pc:sldChg>
    </pc:docChg>
  </pc:docChgLst>
  <pc:docChgLst>
    <pc:chgData name="Olson, Cindi" userId="S::colson@clark.edu::48d7f831-c4a1-4402-8524-2e02b932ff03" providerId="AD" clId="Web-{FBE9BD68-DE12-48B6-A741-F3E1FA2700EC}"/>
    <pc:docChg chg="modSld">
      <pc:chgData name="Olson, Cindi" userId="S::colson@clark.edu::48d7f831-c4a1-4402-8524-2e02b932ff03" providerId="AD" clId="Web-{FBE9BD68-DE12-48B6-A741-F3E1FA2700EC}" dt="2021-07-19T20:23:37.638" v="73" actId="20577"/>
      <pc:docMkLst>
        <pc:docMk/>
      </pc:docMkLst>
      <pc:sldChg chg="modSp">
        <pc:chgData name="Olson, Cindi" userId="S::colson@clark.edu::48d7f831-c4a1-4402-8524-2e02b932ff03" providerId="AD" clId="Web-{FBE9BD68-DE12-48B6-A741-F3E1FA2700EC}" dt="2021-07-19T20:23:37.638" v="73" actId="20577"/>
        <pc:sldMkLst>
          <pc:docMk/>
          <pc:sldMk cId="2662400880" sldId="266"/>
        </pc:sldMkLst>
        <pc:graphicFrameChg chg="modGraphic">
          <ac:chgData name="Olson, Cindi" userId="S::colson@clark.edu::48d7f831-c4a1-4402-8524-2e02b932ff03" providerId="AD" clId="Web-{FBE9BD68-DE12-48B6-A741-F3E1FA2700EC}" dt="2021-07-19T20:23:37.638" v="73" actId="20577"/>
          <ac:graphicFrameMkLst>
            <pc:docMk/>
            <pc:sldMk cId="2662400880" sldId="266"/>
            <ac:graphicFrameMk id="7" creationId="{8B4BF197-6043-402B-8A28-9A2F8330C9B6}"/>
          </ac:graphicFrameMkLst>
        </pc:graphicFrameChg>
      </pc:sldChg>
      <pc:sldChg chg="modSp">
        <pc:chgData name="Olson, Cindi" userId="S::colson@clark.edu::48d7f831-c4a1-4402-8524-2e02b932ff03" providerId="AD" clId="Web-{FBE9BD68-DE12-48B6-A741-F3E1FA2700EC}" dt="2021-07-19T20:15:30.763" v="1" actId="14100"/>
        <pc:sldMkLst>
          <pc:docMk/>
          <pc:sldMk cId="2253596165" sldId="276"/>
        </pc:sldMkLst>
        <pc:picChg chg="mod">
          <ac:chgData name="Olson, Cindi" userId="S::colson@clark.edu::48d7f831-c4a1-4402-8524-2e02b932ff03" providerId="AD" clId="Web-{FBE9BD68-DE12-48B6-A741-F3E1FA2700EC}" dt="2021-07-19T20:15:30.763" v="1" actId="14100"/>
          <ac:picMkLst>
            <pc:docMk/>
            <pc:sldMk cId="2253596165" sldId="276"/>
            <ac:picMk id="4" creationId="{89ADC3A1-8630-4918-A306-F3900B671981}"/>
          </ac:picMkLst>
        </pc:picChg>
      </pc:sldChg>
    </pc:docChg>
  </pc:docChgLst>
  <pc:docChgLst>
    <pc:chgData name="Jackson, Miles" userId="96ecc370-5e47-4af4-ae31-a1681665fb23" providerId="ADAL" clId="{D6EB874A-E01D-440E-BD9E-52B565CCE9BE}"/>
    <pc:docChg chg="modSld">
      <pc:chgData name="Jackson, Miles" userId="96ecc370-5e47-4af4-ae31-a1681665fb23" providerId="ADAL" clId="{D6EB874A-E01D-440E-BD9E-52B565CCE9BE}" dt="2021-07-19T21:31:10.367" v="93" actId="20577"/>
      <pc:docMkLst>
        <pc:docMk/>
      </pc:docMkLst>
      <pc:sldChg chg="modSp">
        <pc:chgData name="Jackson, Miles" userId="96ecc370-5e47-4af4-ae31-a1681665fb23" providerId="ADAL" clId="{D6EB874A-E01D-440E-BD9E-52B565CCE9BE}" dt="2021-07-19T21:31:10.367" v="93" actId="20577"/>
        <pc:sldMkLst>
          <pc:docMk/>
          <pc:sldMk cId="4112220833" sldId="281"/>
        </pc:sldMkLst>
        <pc:graphicFrameChg chg="mod">
          <ac:chgData name="Jackson, Miles" userId="96ecc370-5e47-4af4-ae31-a1681665fb23" providerId="ADAL" clId="{D6EB874A-E01D-440E-BD9E-52B565CCE9BE}" dt="2021-07-19T21:31:10.367" v="93" actId="20577"/>
          <ac:graphicFrameMkLst>
            <pc:docMk/>
            <pc:sldMk cId="4112220833" sldId="281"/>
            <ac:graphicFrameMk id="4" creationId="{00000000-0000-0000-0000-000000000000}"/>
          </ac:graphicFrameMkLst>
        </pc:graphicFrameChg>
      </pc:sldChg>
    </pc:docChg>
  </pc:docChgLst>
  <pc:docChgLst>
    <pc:chgData name="Robertson, Julie" userId="S::jrobertson@clark.edu::a491332f-d416-43ef-bee9-fc7e78cc4726" providerId="AD" clId="Web-{EC8F4540-B800-4843-98F8-0F8BF4AB1FC3}"/>
    <pc:docChg chg="delSld modSld">
      <pc:chgData name="Robertson, Julie" userId="S::jrobertson@clark.edu::a491332f-d416-43ef-bee9-fc7e78cc4726" providerId="AD" clId="Web-{EC8F4540-B800-4843-98F8-0F8BF4AB1FC3}" dt="2021-07-19T21:55:54.440" v="302" actId="20577"/>
      <pc:docMkLst>
        <pc:docMk/>
      </pc:docMkLst>
      <pc:sldChg chg="modSp">
        <pc:chgData name="Robertson, Julie" userId="S::jrobertson@clark.edu::a491332f-d416-43ef-bee9-fc7e78cc4726" providerId="AD" clId="Web-{EC8F4540-B800-4843-98F8-0F8BF4AB1FC3}" dt="2021-07-19T21:55:54.440" v="302" actId="20577"/>
        <pc:sldMkLst>
          <pc:docMk/>
          <pc:sldMk cId="330767095" sldId="284"/>
        </pc:sldMkLst>
        <pc:graphicFrameChg chg="modGraphic">
          <ac:chgData name="Robertson, Julie" userId="S::jrobertson@clark.edu::a491332f-d416-43ef-bee9-fc7e78cc4726" providerId="AD" clId="Web-{EC8F4540-B800-4843-98F8-0F8BF4AB1FC3}" dt="2021-07-19T21:55:54.440" v="302" actId="20577"/>
          <ac:graphicFrameMkLst>
            <pc:docMk/>
            <pc:sldMk cId="330767095" sldId="284"/>
            <ac:graphicFrameMk id="4" creationId="{00000000-0000-0000-0000-000000000000}"/>
          </ac:graphicFrameMkLst>
        </pc:graphicFrameChg>
      </pc:sldChg>
      <pc:sldChg chg="del">
        <pc:chgData name="Robertson, Julie" userId="S::jrobertson@clark.edu::a491332f-d416-43ef-bee9-fc7e78cc4726" providerId="AD" clId="Web-{EC8F4540-B800-4843-98F8-0F8BF4AB1FC3}" dt="2021-07-19T21:52:45.966" v="173"/>
        <pc:sldMkLst>
          <pc:docMk/>
          <pc:sldMk cId="813173468" sldId="285"/>
        </pc:sldMkLst>
      </pc:sldChg>
    </pc:docChg>
  </pc:docChgLst>
  <pc:docChgLst>
    <pc:chgData name="Olson, Cindi" userId="S::colson@clark.edu::48d7f831-c4a1-4402-8524-2e02b932ff03" providerId="AD" clId="Web-{D936BE9D-47A7-4BF0-BDF2-6349DDB77C56}"/>
    <pc:docChg chg="modSld">
      <pc:chgData name="Olson, Cindi" userId="S::colson@clark.edu::48d7f831-c4a1-4402-8524-2e02b932ff03" providerId="AD" clId="Web-{D936BE9D-47A7-4BF0-BDF2-6349DDB77C56}" dt="2021-07-21T15:08:41.802" v="0"/>
      <pc:docMkLst>
        <pc:docMk/>
      </pc:docMkLst>
      <pc:sldChg chg="addSp">
        <pc:chgData name="Olson, Cindi" userId="S::colson@clark.edu::48d7f831-c4a1-4402-8524-2e02b932ff03" providerId="AD" clId="Web-{D936BE9D-47A7-4BF0-BDF2-6349DDB77C56}" dt="2021-07-21T15:08:41.802" v="0"/>
        <pc:sldMkLst>
          <pc:docMk/>
          <pc:sldMk cId="1723144557" sldId="256"/>
        </pc:sldMkLst>
        <pc:spChg chg="add">
          <ac:chgData name="Olson, Cindi" userId="S::colson@clark.edu::48d7f831-c4a1-4402-8524-2e02b932ff03" providerId="AD" clId="Web-{D936BE9D-47A7-4BF0-BDF2-6349DDB77C56}" dt="2021-07-21T15:08:41.802" v="0"/>
          <ac:spMkLst>
            <pc:docMk/>
            <pc:sldMk cId="1723144557" sldId="256"/>
            <ac:spMk id="4" creationId="{DF27E788-93C8-4012-82CA-2272E70F256A}"/>
          </ac:spMkLst>
        </pc:spChg>
      </pc:sldChg>
    </pc:docChg>
  </pc:docChgLst>
  <pc:docChgLst>
    <pc:chgData name="Howard, Genevieve" userId="S::ghoward@clark.edu::6d4b4ff9-814b-4fa5-b321-4338999ae7d8" providerId="AD" clId="Web-{23909306-AFCB-4A54-94D2-2B163671F368}"/>
    <pc:docChg chg="modSld">
      <pc:chgData name="Howard, Genevieve" userId="S::ghoward@clark.edu::6d4b4ff9-814b-4fa5-b321-4338999ae7d8" providerId="AD" clId="Web-{23909306-AFCB-4A54-94D2-2B163671F368}" dt="2021-08-09T17:06:16.441" v="10" actId="20577"/>
      <pc:docMkLst>
        <pc:docMk/>
      </pc:docMkLst>
      <pc:sldChg chg="modSp">
        <pc:chgData name="Howard, Genevieve" userId="S::ghoward@clark.edu::6d4b4ff9-814b-4fa5-b321-4338999ae7d8" providerId="AD" clId="Web-{23909306-AFCB-4A54-94D2-2B163671F368}" dt="2021-08-09T17:06:16.441" v="10" actId="20577"/>
        <pc:sldMkLst>
          <pc:docMk/>
          <pc:sldMk cId="330767095" sldId="284"/>
        </pc:sldMkLst>
        <pc:spChg chg="mod">
          <ac:chgData name="Howard, Genevieve" userId="S::ghoward@clark.edu::6d4b4ff9-814b-4fa5-b321-4338999ae7d8" providerId="AD" clId="Web-{23909306-AFCB-4A54-94D2-2B163671F368}" dt="2021-08-09T17:06:16.441" v="10" actId="20577"/>
          <ac:spMkLst>
            <pc:docMk/>
            <pc:sldMk cId="330767095" sldId="284"/>
            <ac:spMk id="2" creationId="{00000000-0000-0000-0000-000000000000}"/>
          </ac:spMkLst>
        </pc:spChg>
      </pc:sldChg>
    </pc:docChg>
  </pc:docChgLst>
  <pc:docChgLst>
    <pc:chgData name="Busha, Cathleen (Cath)" userId="S::cbusha@clark.edu::4dc6dd6e-7f80-48be-903a-dceb07458156" providerId="AD" clId="Web-{B25B1699-796C-439B-8344-75EFB3CF3F89}"/>
    <pc:docChg chg="modSld">
      <pc:chgData name="Busha, Cathleen (Cath)" userId="S::cbusha@clark.edu::4dc6dd6e-7f80-48be-903a-dceb07458156" providerId="AD" clId="Web-{B25B1699-796C-439B-8344-75EFB3CF3F89}" dt="2021-07-20T20:55:43.215" v="371" actId="20577"/>
      <pc:docMkLst>
        <pc:docMk/>
      </pc:docMkLst>
      <pc:sldChg chg="modSp">
        <pc:chgData name="Busha, Cathleen (Cath)" userId="S::cbusha@clark.edu::4dc6dd6e-7f80-48be-903a-dceb07458156" providerId="AD" clId="Web-{B25B1699-796C-439B-8344-75EFB3CF3F89}" dt="2021-07-20T20:55:43.215" v="371" actId="20577"/>
        <pc:sldMkLst>
          <pc:docMk/>
          <pc:sldMk cId="4004244607" sldId="279"/>
        </pc:sldMkLst>
        <pc:graphicFrameChg chg="modGraphic">
          <ac:chgData name="Busha, Cathleen (Cath)" userId="S::cbusha@clark.edu::4dc6dd6e-7f80-48be-903a-dceb07458156" providerId="AD" clId="Web-{B25B1699-796C-439B-8344-75EFB3CF3F89}" dt="2021-07-20T20:55:43.215" v="371" actId="20577"/>
          <ac:graphicFrameMkLst>
            <pc:docMk/>
            <pc:sldMk cId="4004244607" sldId="279"/>
            <ac:graphicFrameMk id="4" creationId="{00000000-0000-0000-0000-000000000000}"/>
          </ac:graphicFrameMkLst>
        </pc:graphicFrameChg>
      </pc:sldChg>
      <pc:sldChg chg="modSp">
        <pc:chgData name="Busha, Cathleen (Cath)" userId="S::cbusha@clark.edu::4dc6dd6e-7f80-48be-903a-dceb07458156" providerId="AD" clId="Web-{B25B1699-796C-439B-8344-75EFB3CF3F89}" dt="2021-07-20T20:55:06.043" v="355" actId="20577"/>
        <pc:sldMkLst>
          <pc:docMk/>
          <pc:sldMk cId="3848090895" sldId="280"/>
        </pc:sldMkLst>
        <pc:graphicFrameChg chg="modGraphic">
          <ac:chgData name="Busha, Cathleen (Cath)" userId="S::cbusha@clark.edu::4dc6dd6e-7f80-48be-903a-dceb07458156" providerId="AD" clId="Web-{B25B1699-796C-439B-8344-75EFB3CF3F89}" dt="2021-07-20T20:55:06.043" v="355" actId="20577"/>
          <ac:graphicFrameMkLst>
            <pc:docMk/>
            <pc:sldMk cId="3848090895" sldId="280"/>
            <ac:graphicFrameMk id="4" creationId="{00000000-0000-0000-0000-000000000000}"/>
          </ac:graphicFrameMkLst>
        </pc:graphicFrameChg>
      </pc:sldChg>
    </pc:docChg>
  </pc:docChgLst>
  <pc:docChgLst>
    <pc:chgData name="Jackson, Miles" userId="S::mjackson@clark.edu::96ecc370-5e47-4af4-ae31-a1681665fb23" providerId="AD" clId="Web-{A522B58C-E1E7-40B9-9863-4FE22B3CDE0A}"/>
    <pc:docChg chg="modSld">
      <pc:chgData name="Jackson, Miles" userId="S::mjackson@clark.edu::96ecc370-5e47-4af4-ae31-a1681665fb23" providerId="AD" clId="Web-{A522B58C-E1E7-40B9-9863-4FE22B3CDE0A}" dt="2021-07-19T21:31:55.032" v="1" actId="20577"/>
      <pc:docMkLst>
        <pc:docMk/>
      </pc:docMkLst>
      <pc:sldChg chg="modSp">
        <pc:chgData name="Jackson, Miles" userId="S::mjackson@clark.edu::96ecc370-5e47-4af4-ae31-a1681665fb23" providerId="AD" clId="Web-{A522B58C-E1E7-40B9-9863-4FE22B3CDE0A}" dt="2021-07-19T21:31:55.032" v="1" actId="20577"/>
        <pc:sldMkLst>
          <pc:docMk/>
          <pc:sldMk cId="4112220833" sldId="281"/>
        </pc:sldMkLst>
        <pc:graphicFrameChg chg="modGraphic">
          <ac:chgData name="Jackson, Miles" userId="S::mjackson@clark.edu::96ecc370-5e47-4af4-ae31-a1681665fb23" providerId="AD" clId="Web-{A522B58C-E1E7-40B9-9863-4FE22B3CDE0A}" dt="2021-07-19T21:31:55.032" v="1" actId="20577"/>
          <ac:graphicFrameMkLst>
            <pc:docMk/>
            <pc:sldMk cId="4112220833" sldId="281"/>
            <ac:graphicFrameMk id="4" creationId="{00000000-0000-0000-0000-000000000000}"/>
          </ac:graphicFrameMkLst>
        </pc:graphicFrameChg>
      </pc:sldChg>
    </pc:docChg>
  </pc:docChgLst>
  <pc:docChgLst>
    <pc:chgData name="Maduta, John" userId="S::jmaduta@clark.edu::2964fa4a-5082-4a01-b4af-a48bf9a9985f" providerId="AD" clId="Web-{14338DC7-D0BE-4EAA-9CC2-F8C6DF22F726}"/>
    <pc:docChg chg="modSld">
      <pc:chgData name="Maduta, John" userId="S::jmaduta@clark.edu::2964fa4a-5082-4a01-b4af-a48bf9a9985f" providerId="AD" clId="Web-{14338DC7-D0BE-4EAA-9CC2-F8C6DF22F726}" dt="2021-07-21T16:46:33.572" v="5" actId="20577"/>
      <pc:docMkLst>
        <pc:docMk/>
      </pc:docMkLst>
      <pc:sldChg chg="modSp">
        <pc:chgData name="Maduta, John" userId="S::jmaduta@clark.edu::2964fa4a-5082-4a01-b4af-a48bf9a9985f" providerId="AD" clId="Web-{14338DC7-D0BE-4EAA-9CC2-F8C6DF22F726}" dt="2021-07-21T16:33:03.848" v="2" actId="20577"/>
        <pc:sldMkLst>
          <pc:docMk/>
          <pc:sldMk cId="1917908765" sldId="265"/>
        </pc:sldMkLst>
        <pc:spChg chg="mod">
          <ac:chgData name="Maduta, John" userId="S::jmaduta@clark.edu::2964fa4a-5082-4a01-b4af-a48bf9a9985f" providerId="AD" clId="Web-{14338DC7-D0BE-4EAA-9CC2-F8C6DF22F726}" dt="2021-07-21T16:33:03.848" v="2" actId="20577"/>
          <ac:spMkLst>
            <pc:docMk/>
            <pc:sldMk cId="1917908765" sldId="265"/>
            <ac:spMk id="3" creationId="{704B6342-7CDE-8C42-AB25-9854C89A15A3}"/>
          </ac:spMkLst>
        </pc:spChg>
      </pc:sldChg>
      <pc:sldChg chg="modSp">
        <pc:chgData name="Maduta, John" userId="S::jmaduta@clark.edu::2964fa4a-5082-4a01-b4af-a48bf9a9985f" providerId="AD" clId="Web-{14338DC7-D0BE-4EAA-9CC2-F8C6DF22F726}" dt="2021-07-21T16:46:33.572" v="5" actId="20577"/>
        <pc:sldMkLst>
          <pc:docMk/>
          <pc:sldMk cId="4004244607" sldId="279"/>
        </pc:sldMkLst>
        <pc:graphicFrameChg chg="modGraphic">
          <ac:chgData name="Maduta, John" userId="S::jmaduta@clark.edu::2964fa4a-5082-4a01-b4af-a48bf9a9985f" providerId="AD" clId="Web-{14338DC7-D0BE-4EAA-9CC2-F8C6DF22F726}" dt="2021-07-21T16:46:33.572" v="5" actId="20577"/>
          <ac:graphicFrameMkLst>
            <pc:docMk/>
            <pc:sldMk cId="4004244607" sldId="279"/>
            <ac:graphicFrameMk id="4" creationId="{00000000-0000-0000-0000-000000000000}"/>
          </ac:graphicFrameMkLst>
        </pc:graphicFrameChg>
      </pc:sldChg>
    </pc:docChg>
  </pc:docChgLst>
  <pc:docChgLst>
    <pc:chgData name="Howard, Genevieve" userId="S::ghoward@clark.edu::6d4b4ff9-814b-4fa5-b321-4338999ae7d8" providerId="AD" clId="Web-{43C9F392-E232-438B-A1F4-64A27EFE3EF1}"/>
    <pc:docChg chg="modSld">
      <pc:chgData name="Howard, Genevieve" userId="S::ghoward@clark.edu::6d4b4ff9-814b-4fa5-b321-4338999ae7d8" providerId="AD" clId="Web-{43C9F392-E232-438B-A1F4-64A27EFE3EF1}" dt="2021-08-02T18:39:50.481" v="66" actId="20577"/>
      <pc:docMkLst>
        <pc:docMk/>
      </pc:docMkLst>
      <pc:sldChg chg="modSp">
        <pc:chgData name="Howard, Genevieve" userId="S::ghoward@clark.edu::6d4b4ff9-814b-4fa5-b321-4338999ae7d8" providerId="AD" clId="Web-{43C9F392-E232-438B-A1F4-64A27EFE3EF1}" dt="2021-08-02T18:27:13.558" v="8" actId="20577"/>
        <pc:sldMkLst>
          <pc:docMk/>
          <pc:sldMk cId="1723144557" sldId="256"/>
        </pc:sldMkLst>
        <pc:spChg chg="mod">
          <ac:chgData name="Howard, Genevieve" userId="S::ghoward@clark.edu::6d4b4ff9-814b-4fa5-b321-4338999ae7d8" providerId="AD" clId="Web-{43C9F392-E232-438B-A1F4-64A27EFE3EF1}" dt="2021-08-02T18:27:13.558" v="8" actId="20577"/>
          <ac:spMkLst>
            <pc:docMk/>
            <pc:sldMk cId="1723144557" sldId="256"/>
            <ac:spMk id="2" creationId="{577ACA8C-465A-BC49-A63E-358075176515}"/>
          </ac:spMkLst>
        </pc:spChg>
      </pc:sldChg>
      <pc:sldChg chg="modSp">
        <pc:chgData name="Howard, Genevieve" userId="S::ghoward@clark.edu::6d4b4ff9-814b-4fa5-b321-4338999ae7d8" providerId="AD" clId="Web-{43C9F392-E232-438B-A1F4-64A27EFE3EF1}" dt="2021-08-02T18:39:50.481" v="66" actId="20577"/>
        <pc:sldMkLst>
          <pc:docMk/>
          <pc:sldMk cId="2662400880" sldId="266"/>
        </pc:sldMkLst>
        <pc:graphicFrameChg chg="modGraphic">
          <ac:chgData name="Howard, Genevieve" userId="S::ghoward@clark.edu::6d4b4ff9-814b-4fa5-b321-4338999ae7d8" providerId="AD" clId="Web-{43C9F392-E232-438B-A1F4-64A27EFE3EF1}" dt="2021-08-02T18:39:50.481" v="66" actId="20577"/>
          <ac:graphicFrameMkLst>
            <pc:docMk/>
            <pc:sldMk cId="2662400880" sldId="266"/>
            <ac:graphicFrameMk id="7" creationId="{8B4BF197-6043-402B-8A28-9A2F8330C9B6}"/>
          </ac:graphicFrameMkLst>
        </pc:graphicFrameChg>
      </pc:sldChg>
      <pc:sldChg chg="modSp">
        <pc:chgData name="Howard, Genevieve" userId="S::ghoward@clark.edu::6d4b4ff9-814b-4fa5-b321-4338999ae7d8" providerId="AD" clId="Web-{43C9F392-E232-438B-A1F4-64A27EFE3EF1}" dt="2021-08-02T18:33:04.324" v="31" actId="20577"/>
        <pc:sldMkLst>
          <pc:docMk/>
          <pc:sldMk cId="4004244607" sldId="279"/>
        </pc:sldMkLst>
        <pc:spChg chg="mod">
          <ac:chgData name="Howard, Genevieve" userId="S::ghoward@clark.edu::6d4b4ff9-814b-4fa5-b321-4338999ae7d8" providerId="AD" clId="Web-{43C9F392-E232-438B-A1F4-64A27EFE3EF1}" dt="2021-08-02T18:33:04.324" v="31" actId="20577"/>
          <ac:spMkLst>
            <pc:docMk/>
            <pc:sldMk cId="4004244607" sldId="279"/>
            <ac:spMk id="5" creationId="{5795ED93-C12D-4DF1-AD06-6A5F8C68543F}"/>
          </ac:spMkLst>
        </pc:spChg>
      </pc:sldChg>
      <pc:sldChg chg="modSp">
        <pc:chgData name="Howard, Genevieve" userId="S::ghoward@clark.edu::6d4b4ff9-814b-4fa5-b321-4338999ae7d8" providerId="AD" clId="Web-{43C9F392-E232-438B-A1F4-64A27EFE3EF1}" dt="2021-08-02T18:34:40.528" v="34" actId="20577"/>
        <pc:sldMkLst>
          <pc:docMk/>
          <pc:sldMk cId="3848090895" sldId="280"/>
        </pc:sldMkLst>
        <pc:graphicFrameChg chg="modGraphic">
          <ac:chgData name="Howard, Genevieve" userId="S::ghoward@clark.edu::6d4b4ff9-814b-4fa5-b321-4338999ae7d8" providerId="AD" clId="Web-{43C9F392-E232-438B-A1F4-64A27EFE3EF1}" dt="2021-08-02T18:34:40.528" v="34" actId="20577"/>
          <ac:graphicFrameMkLst>
            <pc:docMk/>
            <pc:sldMk cId="3848090895" sldId="280"/>
            <ac:graphicFrameMk id="4" creationId="{00000000-0000-0000-0000-000000000000}"/>
          </ac:graphicFrameMkLst>
        </pc:graphicFrameChg>
      </pc:sldChg>
      <pc:sldChg chg="modSp">
        <pc:chgData name="Howard, Genevieve" userId="S::ghoward@clark.edu::6d4b4ff9-814b-4fa5-b321-4338999ae7d8" providerId="AD" clId="Web-{43C9F392-E232-438B-A1F4-64A27EFE3EF1}" dt="2021-08-02T18:37:54.887" v="58" actId="20577"/>
        <pc:sldMkLst>
          <pc:docMk/>
          <pc:sldMk cId="1819697256" sldId="283"/>
        </pc:sldMkLst>
        <pc:graphicFrameChg chg="modGraphic">
          <ac:chgData name="Howard, Genevieve" userId="S::ghoward@clark.edu::6d4b4ff9-814b-4fa5-b321-4338999ae7d8" providerId="AD" clId="Web-{43C9F392-E232-438B-A1F4-64A27EFE3EF1}" dt="2021-08-02T18:37:54.887" v="58" actId="20577"/>
          <ac:graphicFrameMkLst>
            <pc:docMk/>
            <pc:sldMk cId="1819697256" sldId="283"/>
            <ac:graphicFrameMk id="4" creationId="{00000000-0000-0000-0000-000000000000}"/>
          </ac:graphicFrameMkLst>
        </pc:graphicFrameChg>
      </pc:sldChg>
    </pc:docChg>
  </pc:docChgLst>
  <pc:docChgLst>
    <pc:chgData name="Jackson, Miles" userId="S::mjackson@clark.edu::96ecc370-5e47-4af4-ae31-a1681665fb23" providerId="AD" clId="Web-{99986A21-1EFD-4481-B157-C1EA07431FC6}"/>
    <pc:docChg chg="delSld modSld">
      <pc:chgData name="Jackson, Miles" userId="S::mjackson@clark.edu::96ecc370-5e47-4af4-ae31-a1681665fb23" providerId="AD" clId="Web-{99986A21-1EFD-4481-B157-C1EA07431FC6}" dt="2021-07-19T21:27:24.633" v="40"/>
      <pc:docMkLst>
        <pc:docMk/>
      </pc:docMkLst>
      <pc:sldChg chg="modSp">
        <pc:chgData name="Jackson, Miles" userId="S::mjackson@clark.edu::96ecc370-5e47-4af4-ae31-a1681665fb23" providerId="AD" clId="Web-{99986A21-1EFD-4481-B157-C1EA07431FC6}" dt="2021-07-19T21:26:58.147" v="36" actId="20577"/>
        <pc:sldMkLst>
          <pc:docMk/>
          <pc:sldMk cId="4112220833" sldId="281"/>
        </pc:sldMkLst>
        <pc:graphicFrameChg chg="modGraphic">
          <ac:chgData name="Jackson, Miles" userId="S::mjackson@clark.edu::96ecc370-5e47-4af4-ae31-a1681665fb23" providerId="AD" clId="Web-{99986A21-1EFD-4481-B157-C1EA07431FC6}" dt="2021-07-19T21:26:58.147" v="36" actId="20577"/>
          <ac:graphicFrameMkLst>
            <pc:docMk/>
            <pc:sldMk cId="4112220833" sldId="281"/>
            <ac:graphicFrameMk id="4" creationId="{00000000-0000-0000-0000-000000000000}"/>
          </ac:graphicFrameMkLst>
        </pc:graphicFrameChg>
      </pc:sldChg>
      <pc:sldChg chg="modSp del">
        <pc:chgData name="Jackson, Miles" userId="S::mjackson@clark.edu::96ecc370-5e47-4af4-ae31-a1681665fb23" providerId="AD" clId="Web-{99986A21-1EFD-4481-B157-C1EA07431FC6}" dt="2021-07-19T21:27:24.633" v="40"/>
        <pc:sldMkLst>
          <pc:docMk/>
          <pc:sldMk cId="2872188256" sldId="282"/>
        </pc:sldMkLst>
        <pc:graphicFrameChg chg="mod modGraphic">
          <ac:chgData name="Jackson, Miles" userId="S::mjackson@clark.edu::96ecc370-5e47-4af4-ae31-a1681665fb23" providerId="AD" clId="Web-{99986A21-1EFD-4481-B157-C1EA07431FC6}" dt="2021-07-19T21:27:18.617" v="39" actId="20577"/>
          <ac:graphicFrameMkLst>
            <pc:docMk/>
            <pc:sldMk cId="2872188256" sldId="282"/>
            <ac:graphicFrameMk id="4" creationId="{00000000-0000-0000-0000-000000000000}"/>
          </ac:graphicFrameMkLst>
        </pc:graphicFrameChg>
      </pc:sldChg>
    </pc:docChg>
  </pc:docChgLst>
  <pc:docChgLst>
    <pc:chgData name="Maduta, John" userId="S::jmaduta@clark.edu::2964fa4a-5082-4a01-b4af-a48bf9a9985f" providerId="AD" clId="Web-{A3821D59-F74C-4066-93B6-7AFB6545211A}"/>
    <pc:docChg chg="modSld">
      <pc:chgData name="Maduta, John" userId="S::jmaduta@clark.edu::2964fa4a-5082-4a01-b4af-a48bf9a9985f" providerId="AD" clId="Web-{A3821D59-F74C-4066-93B6-7AFB6545211A}" dt="2021-07-21T17:15:51.165" v="11" actId="14100"/>
      <pc:docMkLst>
        <pc:docMk/>
      </pc:docMkLst>
      <pc:sldChg chg="modSp">
        <pc:chgData name="Maduta, John" userId="S::jmaduta@clark.edu::2964fa4a-5082-4a01-b4af-a48bf9a9985f" providerId="AD" clId="Web-{A3821D59-F74C-4066-93B6-7AFB6545211A}" dt="2021-07-21T17:15:51.165" v="11" actId="14100"/>
        <pc:sldMkLst>
          <pc:docMk/>
          <pc:sldMk cId="4004244607" sldId="279"/>
        </pc:sldMkLst>
        <pc:graphicFrameChg chg="mod">
          <ac:chgData name="Maduta, John" userId="S::jmaduta@clark.edu::2964fa4a-5082-4a01-b4af-a48bf9a9985f" providerId="AD" clId="Web-{A3821D59-F74C-4066-93B6-7AFB6545211A}" dt="2021-07-21T17:15:51.165" v="11" actId="14100"/>
          <ac:graphicFrameMkLst>
            <pc:docMk/>
            <pc:sldMk cId="4004244607" sldId="279"/>
            <ac:graphicFrameMk id="4" creationId="{00000000-0000-0000-0000-000000000000}"/>
          </ac:graphicFrameMkLst>
        </pc:graphicFrameChg>
      </pc:sldChg>
      <pc:sldChg chg="modSp">
        <pc:chgData name="Maduta, John" userId="S::jmaduta@clark.edu::2964fa4a-5082-4a01-b4af-a48bf9a9985f" providerId="AD" clId="Web-{A3821D59-F74C-4066-93B6-7AFB6545211A}" dt="2021-07-21T17:15:40.774" v="10" actId="14100"/>
        <pc:sldMkLst>
          <pc:docMk/>
          <pc:sldMk cId="3848090895" sldId="280"/>
        </pc:sldMkLst>
        <pc:graphicFrameChg chg="mod modGraphic">
          <ac:chgData name="Maduta, John" userId="S::jmaduta@clark.edu::2964fa4a-5082-4a01-b4af-a48bf9a9985f" providerId="AD" clId="Web-{A3821D59-F74C-4066-93B6-7AFB6545211A}" dt="2021-07-21T17:15:40.774" v="10" actId="14100"/>
          <ac:graphicFrameMkLst>
            <pc:docMk/>
            <pc:sldMk cId="3848090895" sldId="280"/>
            <ac:graphicFrameMk id="4" creationId="{00000000-0000-0000-0000-000000000000}"/>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AF3CC8D-178C-4AFB-8BBD-7EF8AF1D407D}" type="doc">
      <dgm:prSet loTypeId="urn:microsoft.com/office/officeart/2005/8/layout/vList2" loCatId="list" qsTypeId="urn:microsoft.com/office/officeart/2005/8/quickstyle/simple4" qsCatId="simple" csTypeId="urn:microsoft.com/office/officeart/2005/8/colors/accent1_3" csCatId="accent1" phldr="1"/>
      <dgm:spPr/>
      <dgm:t>
        <a:bodyPr/>
        <a:lstStyle/>
        <a:p>
          <a:endParaRPr lang="en-US"/>
        </a:p>
      </dgm:t>
    </dgm:pt>
    <dgm:pt modelId="{EE992F06-B50F-4B3B-BC32-BD75F43CB9DF}">
      <dgm:prSet custT="1"/>
      <dgm:spPr/>
      <dgm:t>
        <a:bodyPr/>
        <a:lstStyle/>
        <a:p>
          <a:pPr rtl="0"/>
          <a:r>
            <a:rPr lang="en-US" sz="2400" i="0" dirty="0" smtClean="0"/>
            <a:t>Committee to finalize </a:t>
          </a:r>
          <a:r>
            <a:rPr lang="en-US" sz="2400" i="0" dirty="0"/>
            <a:t>metrics for goals (budget, FTE projections, etc.)</a:t>
          </a:r>
          <a:r>
            <a:rPr lang="en-US" sz="2400" i="0" dirty="0">
              <a:latin typeface="Century Gothic" panose="020B0502020202020204"/>
            </a:rPr>
            <a:t> </a:t>
          </a:r>
          <a:endParaRPr lang="en-US" sz="2400" i="0" dirty="0"/>
        </a:p>
      </dgm:t>
    </dgm:pt>
    <dgm:pt modelId="{927BC404-9C0F-45C0-927E-A20DCA806B61}" type="parTrans" cxnId="{856E4EE8-943F-4F85-B564-44FF361A2B9E}">
      <dgm:prSet/>
      <dgm:spPr/>
      <dgm:t>
        <a:bodyPr/>
        <a:lstStyle/>
        <a:p>
          <a:endParaRPr lang="en-US" sz="2000"/>
        </a:p>
      </dgm:t>
    </dgm:pt>
    <dgm:pt modelId="{5791DCA2-D7CE-4D83-9951-22506673D0CD}" type="sibTrans" cxnId="{856E4EE8-943F-4F85-B564-44FF361A2B9E}">
      <dgm:prSet/>
      <dgm:spPr/>
      <dgm:t>
        <a:bodyPr/>
        <a:lstStyle/>
        <a:p>
          <a:endParaRPr lang="en-US" sz="2000"/>
        </a:p>
      </dgm:t>
    </dgm:pt>
    <dgm:pt modelId="{C4CD81AF-EB28-41AA-BA84-D7AA731FD50D}">
      <dgm:prSet custT="1"/>
      <dgm:spPr/>
      <dgm:t>
        <a:bodyPr/>
        <a:lstStyle/>
        <a:p>
          <a:pPr rtl="0"/>
          <a:r>
            <a:rPr lang="en-US" sz="2400" i="0" dirty="0"/>
            <a:t>Committee to prioritize </a:t>
          </a:r>
          <a:r>
            <a:rPr lang="en-US" sz="2400" i="0" dirty="0" smtClean="0"/>
            <a:t>strategies/ </a:t>
          </a:r>
          <a:r>
            <a:rPr lang="en-US" sz="2400" i="0" dirty="0" smtClean="0">
              <a:latin typeface="Century Gothic" panose="020B0502020202020204"/>
            </a:rPr>
            <a:t>Framework </a:t>
          </a:r>
          <a:r>
            <a:rPr lang="en-US" sz="2400" i="0" dirty="0">
              <a:latin typeface="Century Gothic" panose="020B0502020202020204"/>
            </a:rPr>
            <a:t>for 2021-2022 academic year</a:t>
          </a:r>
          <a:endParaRPr lang="en-US" sz="2400" i="0" dirty="0"/>
        </a:p>
      </dgm:t>
    </dgm:pt>
    <dgm:pt modelId="{27A5C7BC-D12F-49D6-9F34-EDAED759B213}" type="parTrans" cxnId="{72F5FD48-BA1D-4849-820E-068C7B3ED665}">
      <dgm:prSet/>
      <dgm:spPr/>
      <dgm:t>
        <a:bodyPr/>
        <a:lstStyle/>
        <a:p>
          <a:endParaRPr lang="en-US" sz="2000"/>
        </a:p>
      </dgm:t>
    </dgm:pt>
    <dgm:pt modelId="{54D433AE-379B-4273-B1C9-38CDD4409323}" type="sibTrans" cxnId="{72F5FD48-BA1D-4849-820E-068C7B3ED665}">
      <dgm:prSet/>
      <dgm:spPr/>
      <dgm:t>
        <a:bodyPr/>
        <a:lstStyle/>
        <a:p>
          <a:endParaRPr lang="en-US" sz="2000"/>
        </a:p>
      </dgm:t>
    </dgm:pt>
    <dgm:pt modelId="{ED6260B7-86C0-4704-8AC3-F5E829B47FD4}">
      <dgm:prSet custT="1"/>
      <dgm:spPr/>
      <dgm:t>
        <a:bodyPr/>
        <a:lstStyle/>
        <a:p>
          <a:pPr rtl="0"/>
          <a:r>
            <a:rPr lang="en-US" sz="2400" i="0" dirty="0"/>
            <a:t>Development of a College-wide Strategic Enrollment Management Data dashboard by Sep </a:t>
          </a:r>
          <a:r>
            <a:rPr lang="en-US" sz="2400" i="0" dirty="0" smtClean="0"/>
            <a:t>15</a:t>
          </a:r>
          <a:endParaRPr lang="en-US" sz="2400" i="0" dirty="0"/>
        </a:p>
      </dgm:t>
    </dgm:pt>
    <dgm:pt modelId="{B6698A00-6E4E-4826-842D-FA6380F1EA4C}" type="parTrans" cxnId="{33F9331E-4AE8-42DF-817A-8FC775C9F013}">
      <dgm:prSet/>
      <dgm:spPr/>
      <dgm:t>
        <a:bodyPr/>
        <a:lstStyle/>
        <a:p>
          <a:endParaRPr lang="en-US" sz="2000"/>
        </a:p>
      </dgm:t>
    </dgm:pt>
    <dgm:pt modelId="{36633D17-5B75-4493-BB24-BBE2EF0015E4}" type="sibTrans" cxnId="{33F9331E-4AE8-42DF-817A-8FC775C9F013}">
      <dgm:prSet/>
      <dgm:spPr/>
      <dgm:t>
        <a:bodyPr/>
        <a:lstStyle/>
        <a:p>
          <a:endParaRPr lang="en-US" sz="2000"/>
        </a:p>
      </dgm:t>
    </dgm:pt>
    <dgm:pt modelId="{4095E7FE-9BB9-42E6-A639-89ED2FAC2B6B}">
      <dgm:prSet custT="1"/>
      <dgm:spPr/>
      <dgm:t>
        <a:bodyPr/>
        <a:lstStyle/>
        <a:p>
          <a:r>
            <a:rPr lang="en-US" sz="2400" i="0" dirty="0" smtClean="0"/>
            <a:t>Establish tracking </a:t>
          </a:r>
          <a:r>
            <a:rPr lang="en-US" sz="2400" i="0" dirty="0"/>
            <a:t>milestones ~ goals</a:t>
          </a:r>
        </a:p>
      </dgm:t>
    </dgm:pt>
    <dgm:pt modelId="{E39983A0-9DAE-4D5B-9D04-1BA0017F839E}" type="parTrans" cxnId="{F48378CE-82F4-438C-8EF7-0440C25AEB8F}">
      <dgm:prSet/>
      <dgm:spPr/>
      <dgm:t>
        <a:bodyPr/>
        <a:lstStyle/>
        <a:p>
          <a:endParaRPr lang="en-US" sz="2000"/>
        </a:p>
      </dgm:t>
    </dgm:pt>
    <dgm:pt modelId="{CE49C9EE-D5DC-4C59-9F1F-91EE5321D702}" type="sibTrans" cxnId="{F48378CE-82F4-438C-8EF7-0440C25AEB8F}">
      <dgm:prSet/>
      <dgm:spPr/>
      <dgm:t>
        <a:bodyPr/>
        <a:lstStyle/>
        <a:p>
          <a:endParaRPr lang="en-US" sz="2000"/>
        </a:p>
      </dgm:t>
    </dgm:pt>
    <dgm:pt modelId="{B3568D96-7038-437B-A287-BA63B8E7C75B}">
      <dgm:prSet custT="1"/>
      <dgm:spPr/>
      <dgm:t>
        <a:bodyPr/>
        <a:lstStyle/>
        <a:p>
          <a:r>
            <a:rPr lang="en-US" sz="2400" i="0" dirty="0" smtClean="0">
              <a:latin typeface="Century Gothic" panose="020B0502020202020204"/>
            </a:rPr>
            <a:t>Identify leading</a:t>
          </a:r>
          <a:r>
            <a:rPr lang="en-US" sz="2400" i="0" dirty="0" smtClean="0"/>
            <a:t> vs</a:t>
          </a:r>
          <a:r>
            <a:rPr lang="en-US" sz="2400" i="0" dirty="0">
              <a:latin typeface="Century Gothic" panose="020B0502020202020204"/>
            </a:rPr>
            <a:t>.</a:t>
          </a:r>
          <a:r>
            <a:rPr lang="en-US" sz="2400" i="0" dirty="0"/>
            <a:t> </a:t>
          </a:r>
          <a:r>
            <a:rPr lang="en-US" sz="2400" i="0" dirty="0" smtClean="0"/>
            <a:t>lagging indicators</a:t>
          </a:r>
          <a:endParaRPr lang="en-US" sz="2400" i="0" dirty="0"/>
        </a:p>
      </dgm:t>
    </dgm:pt>
    <dgm:pt modelId="{D1D12656-BCB2-47E3-BDE1-571B0E05759F}" type="parTrans" cxnId="{7BE85E50-596A-4417-9435-19D920265322}">
      <dgm:prSet/>
      <dgm:spPr/>
      <dgm:t>
        <a:bodyPr/>
        <a:lstStyle/>
        <a:p>
          <a:endParaRPr lang="en-US" sz="2000"/>
        </a:p>
      </dgm:t>
    </dgm:pt>
    <dgm:pt modelId="{0C875B29-D5CD-40D2-84BC-6786E2FB1AB8}" type="sibTrans" cxnId="{7BE85E50-596A-4417-9435-19D920265322}">
      <dgm:prSet/>
      <dgm:spPr/>
      <dgm:t>
        <a:bodyPr/>
        <a:lstStyle/>
        <a:p>
          <a:endParaRPr lang="en-US" sz="2000"/>
        </a:p>
      </dgm:t>
    </dgm:pt>
    <dgm:pt modelId="{212F1528-5172-4F2D-B45A-45F700DEA832}" type="pres">
      <dgm:prSet presAssocID="{9AF3CC8D-178C-4AFB-8BBD-7EF8AF1D407D}" presName="linear" presStyleCnt="0">
        <dgm:presLayoutVars>
          <dgm:animLvl val="lvl"/>
          <dgm:resizeHandles val="exact"/>
        </dgm:presLayoutVars>
      </dgm:prSet>
      <dgm:spPr/>
      <dgm:t>
        <a:bodyPr/>
        <a:lstStyle/>
        <a:p>
          <a:endParaRPr lang="en-US"/>
        </a:p>
      </dgm:t>
    </dgm:pt>
    <dgm:pt modelId="{C347783C-3293-4BE6-8F98-07B02353095C}" type="pres">
      <dgm:prSet presAssocID="{EE992F06-B50F-4B3B-BC32-BD75F43CB9DF}" presName="parentText" presStyleLbl="node1" presStyleIdx="0" presStyleCnt="5" custLinFactY="-11459" custLinFactNeighborX="-1168" custLinFactNeighborY="-100000">
        <dgm:presLayoutVars>
          <dgm:chMax val="0"/>
          <dgm:bulletEnabled val="1"/>
        </dgm:presLayoutVars>
      </dgm:prSet>
      <dgm:spPr/>
      <dgm:t>
        <a:bodyPr/>
        <a:lstStyle/>
        <a:p>
          <a:endParaRPr lang="en-US"/>
        </a:p>
      </dgm:t>
    </dgm:pt>
    <dgm:pt modelId="{DB8BCCC6-0E63-4AF0-9050-0B8427F404CF}" type="pres">
      <dgm:prSet presAssocID="{5791DCA2-D7CE-4D83-9951-22506673D0CD}" presName="spacer" presStyleCnt="0"/>
      <dgm:spPr/>
    </dgm:pt>
    <dgm:pt modelId="{1BE9FEAE-2EF9-4723-902D-FA87E30A552B}" type="pres">
      <dgm:prSet presAssocID="{C4CD81AF-EB28-41AA-BA84-D7AA731FD50D}" presName="parentText" presStyleLbl="node1" presStyleIdx="1" presStyleCnt="5">
        <dgm:presLayoutVars>
          <dgm:chMax val="0"/>
          <dgm:bulletEnabled val="1"/>
        </dgm:presLayoutVars>
      </dgm:prSet>
      <dgm:spPr/>
      <dgm:t>
        <a:bodyPr/>
        <a:lstStyle/>
        <a:p>
          <a:endParaRPr lang="en-US"/>
        </a:p>
      </dgm:t>
    </dgm:pt>
    <dgm:pt modelId="{0FD62B8E-77EB-40D0-B28E-BBCE58F6B0F6}" type="pres">
      <dgm:prSet presAssocID="{54D433AE-379B-4273-B1C9-38CDD4409323}" presName="spacer" presStyleCnt="0"/>
      <dgm:spPr/>
    </dgm:pt>
    <dgm:pt modelId="{225EEB83-2F71-455F-BEF3-B7DDE1E47407}" type="pres">
      <dgm:prSet presAssocID="{ED6260B7-86C0-4704-8AC3-F5E829B47FD4}" presName="parentText" presStyleLbl="node1" presStyleIdx="2" presStyleCnt="5">
        <dgm:presLayoutVars>
          <dgm:chMax val="0"/>
          <dgm:bulletEnabled val="1"/>
        </dgm:presLayoutVars>
      </dgm:prSet>
      <dgm:spPr/>
      <dgm:t>
        <a:bodyPr/>
        <a:lstStyle/>
        <a:p>
          <a:endParaRPr lang="en-US"/>
        </a:p>
      </dgm:t>
    </dgm:pt>
    <dgm:pt modelId="{7AC0818D-945C-4AC9-82E7-5D25CF875FB0}" type="pres">
      <dgm:prSet presAssocID="{36633D17-5B75-4493-BB24-BBE2EF0015E4}" presName="spacer" presStyleCnt="0"/>
      <dgm:spPr/>
    </dgm:pt>
    <dgm:pt modelId="{7AA69382-C20C-4E8C-9834-8148B625044E}" type="pres">
      <dgm:prSet presAssocID="{4095E7FE-9BB9-42E6-A639-89ED2FAC2B6B}" presName="parentText" presStyleLbl="node1" presStyleIdx="3" presStyleCnt="5">
        <dgm:presLayoutVars>
          <dgm:chMax val="0"/>
          <dgm:bulletEnabled val="1"/>
        </dgm:presLayoutVars>
      </dgm:prSet>
      <dgm:spPr/>
      <dgm:t>
        <a:bodyPr/>
        <a:lstStyle/>
        <a:p>
          <a:endParaRPr lang="en-US"/>
        </a:p>
      </dgm:t>
    </dgm:pt>
    <dgm:pt modelId="{A55699A1-2224-4463-99B3-26B416CE01C8}" type="pres">
      <dgm:prSet presAssocID="{CE49C9EE-D5DC-4C59-9F1F-91EE5321D702}" presName="spacer" presStyleCnt="0"/>
      <dgm:spPr/>
    </dgm:pt>
    <dgm:pt modelId="{11A8CA95-3A11-4BE3-A751-482BFBC93387}" type="pres">
      <dgm:prSet presAssocID="{B3568D96-7038-437B-A287-BA63B8E7C75B}" presName="parentText" presStyleLbl="node1" presStyleIdx="4" presStyleCnt="5">
        <dgm:presLayoutVars>
          <dgm:chMax val="0"/>
          <dgm:bulletEnabled val="1"/>
        </dgm:presLayoutVars>
      </dgm:prSet>
      <dgm:spPr/>
      <dgm:t>
        <a:bodyPr/>
        <a:lstStyle/>
        <a:p>
          <a:endParaRPr lang="en-US"/>
        </a:p>
      </dgm:t>
    </dgm:pt>
  </dgm:ptLst>
  <dgm:cxnLst>
    <dgm:cxn modelId="{33F9331E-4AE8-42DF-817A-8FC775C9F013}" srcId="{9AF3CC8D-178C-4AFB-8BBD-7EF8AF1D407D}" destId="{ED6260B7-86C0-4704-8AC3-F5E829B47FD4}" srcOrd="2" destOrd="0" parTransId="{B6698A00-6E4E-4826-842D-FA6380F1EA4C}" sibTransId="{36633D17-5B75-4493-BB24-BBE2EF0015E4}"/>
    <dgm:cxn modelId="{F48378CE-82F4-438C-8EF7-0440C25AEB8F}" srcId="{9AF3CC8D-178C-4AFB-8BBD-7EF8AF1D407D}" destId="{4095E7FE-9BB9-42E6-A639-89ED2FAC2B6B}" srcOrd="3" destOrd="0" parTransId="{E39983A0-9DAE-4D5B-9D04-1BA0017F839E}" sibTransId="{CE49C9EE-D5DC-4C59-9F1F-91EE5321D702}"/>
    <dgm:cxn modelId="{6C2F4605-ECE2-4394-A54E-D707F67312C9}" type="presOf" srcId="{ED6260B7-86C0-4704-8AC3-F5E829B47FD4}" destId="{225EEB83-2F71-455F-BEF3-B7DDE1E47407}" srcOrd="0" destOrd="0" presId="urn:microsoft.com/office/officeart/2005/8/layout/vList2"/>
    <dgm:cxn modelId="{7BE85E50-596A-4417-9435-19D920265322}" srcId="{9AF3CC8D-178C-4AFB-8BBD-7EF8AF1D407D}" destId="{B3568D96-7038-437B-A287-BA63B8E7C75B}" srcOrd="4" destOrd="0" parTransId="{D1D12656-BCB2-47E3-BDE1-571B0E05759F}" sibTransId="{0C875B29-D5CD-40D2-84BC-6786E2FB1AB8}"/>
    <dgm:cxn modelId="{A6CF8604-2654-4C64-A87B-7FB64CD0F56B}" type="presOf" srcId="{EE992F06-B50F-4B3B-BC32-BD75F43CB9DF}" destId="{C347783C-3293-4BE6-8F98-07B02353095C}" srcOrd="0" destOrd="0" presId="urn:microsoft.com/office/officeart/2005/8/layout/vList2"/>
    <dgm:cxn modelId="{856E4EE8-943F-4F85-B564-44FF361A2B9E}" srcId="{9AF3CC8D-178C-4AFB-8BBD-7EF8AF1D407D}" destId="{EE992F06-B50F-4B3B-BC32-BD75F43CB9DF}" srcOrd="0" destOrd="0" parTransId="{927BC404-9C0F-45C0-927E-A20DCA806B61}" sibTransId="{5791DCA2-D7CE-4D83-9951-22506673D0CD}"/>
    <dgm:cxn modelId="{BB89EBB9-5620-45D8-8D3B-4D271399D791}" type="presOf" srcId="{B3568D96-7038-437B-A287-BA63B8E7C75B}" destId="{11A8CA95-3A11-4BE3-A751-482BFBC93387}" srcOrd="0" destOrd="0" presId="urn:microsoft.com/office/officeart/2005/8/layout/vList2"/>
    <dgm:cxn modelId="{634397F2-0EB3-4AD3-B021-EAA7F87A619A}" type="presOf" srcId="{4095E7FE-9BB9-42E6-A639-89ED2FAC2B6B}" destId="{7AA69382-C20C-4E8C-9834-8148B625044E}" srcOrd="0" destOrd="0" presId="urn:microsoft.com/office/officeart/2005/8/layout/vList2"/>
    <dgm:cxn modelId="{72F5FD48-BA1D-4849-820E-068C7B3ED665}" srcId="{9AF3CC8D-178C-4AFB-8BBD-7EF8AF1D407D}" destId="{C4CD81AF-EB28-41AA-BA84-D7AA731FD50D}" srcOrd="1" destOrd="0" parTransId="{27A5C7BC-D12F-49D6-9F34-EDAED759B213}" sibTransId="{54D433AE-379B-4273-B1C9-38CDD4409323}"/>
    <dgm:cxn modelId="{7637D4B7-8C7A-4233-8D53-FAB761436704}" type="presOf" srcId="{9AF3CC8D-178C-4AFB-8BBD-7EF8AF1D407D}" destId="{212F1528-5172-4F2D-B45A-45F700DEA832}" srcOrd="0" destOrd="0" presId="urn:microsoft.com/office/officeart/2005/8/layout/vList2"/>
    <dgm:cxn modelId="{0739F432-0A6B-4AE5-A478-F4327A3E9087}" type="presOf" srcId="{C4CD81AF-EB28-41AA-BA84-D7AA731FD50D}" destId="{1BE9FEAE-2EF9-4723-902D-FA87E30A552B}" srcOrd="0" destOrd="0" presId="urn:microsoft.com/office/officeart/2005/8/layout/vList2"/>
    <dgm:cxn modelId="{BFDE1ECA-287A-40D4-94F7-E00131EDEFF9}" type="presParOf" srcId="{212F1528-5172-4F2D-B45A-45F700DEA832}" destId="{C347783C-3293-4BE6-8F98-07B02353095C}" srcOrd="0" destOrd="0" presId="urn:microsoft.com/office/officeart/2005/8/layout/vList2"/>
    <dgm:cxn modelId="{EF347750-1CA4-4220-868F-D94E4AE4921F}" type="presParOf" srcId="{212F1528-5172-4F2D-B45A-45F700DEA832}" destId="{DB8BCCC6-0E63-4AF0-9050-0B8427F404CF}" srcOrd="1" destOrd="0" presId="urn:microsoft.com/office/officeart/2005/8/layout/vList2"/>
    <dgm:cxn modelId="{70742709-5561-46D2-82B7-D4F780773B51}" type="presParOf" srcId="{212F1528-5172-4F2D-B45A-45F700DEA832}" destId="{1BE9FEAE-2EF9-4723-902D-FA87E30A552B}" srcOrd="2" destOrd="0" presId="urn:microsoft.com/office/officeart/2005/8/layout/vList2"/>
    <dgm:cxn modelId="{E368FD7A-CE84-424E-9D4C-43292C858BFD}" type="presParOf" srcId="{212F1528-5172-4F2D-B45A-45F700DEA832}" destId="{0FD62B8E-77EB-40D0-B28E-BBCE58F6B0F6}" srcOrd="3" destOrd="0" presId="urn:microsoft.com/office/officeart/2005/8/layout/vList2"/>
    <dgm:cxn modelId="{60C66C6C-B04C-4B97-9B07-085E79FA6E41}" type="presParOf" srcId="{212F1528-5172-4F2D-B45A-45F700DEA832}" destId="{225EEB83-2F71-455F-BEF3-B7DDE1E47407}" srcOrd="4" destOrd="0" presId="urn:microsoft.com/office/officeart/2005/8/layout/vList2"/>
    <dgm:cxn modelId="{5985887E-CE2A-42FD-A389-37B6F9CA4A56}" type="presParOf" srcId="{212F1528-5172-4F2D-B45A-45F700DEA832}" destId="{7AC0818D-945C-4AC9-82E7-5D25CF875FB0}" srcOrd="5" destOrd="0" presId="urn:microsoft.com/office/officeart/2005/8/layout/vList2"/>
    <dgm:cxn modelId="{FEE26713-D3AC-4F01-B542-BD8CFE1E5682}" type="presParOf" srcId="{212F1528-5172-4F2D-B45A-45F700DEA832}" destId="{7AA69382-C20C-4E8C-9834-8148B625044E}" srcOrd="6" destOrd="0" presId="urn:microsoft.com/office/officeart/2005/8/layout/vList2"/>
    <dgm:cxn modelId="{095AF667-A4A7-41C5-8EAC-1351B19A2571}" type="presParOf" srcId="{212F1528-5172-4F2D-B45A-45F700DEA832}" destId="{A55699A1-2224-4463-99B3-26B416CE01C8}" srcOrd="7" destOrd="0" presId="urn:microsoft.com/office/officeart/2005/8/layout/vList2"/>
    <dgm:cxn modelId="{C332F1A7-C18D-452B-9DDC-0733F8B6C84D}" type="presParOf" srcId="{212F1528-5172-4F2D-B45A-45F700DEA832}" destId="{11A8CA95-3A11-4BE3-A751-482BFBC93387}"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47783C-3293-4BE6-8F98-07B02353095C}">
      <dsp:nvSpPr>
        <dsp:cNvPr id="0" name=""/>
        <dsp:cNvSpPr/>
      </dsp:nvSpPr>
      <dsp:spPr>
        <a:xfrm>
          <a:off x="0" y="0"/>
          <a:ext cx="6832212" cy="1171288"/>
        </a:xfrm>
        <a:prstGeom prst="roundRect">
          <a:avLst/>
        </a:prstGeom>
        <a:gradFill rotWithShape="0">
          <a:gsLst>
            <a:gs pos="0">
              <a:schemeClr val="accent1">
                <a:shade val="80000"/>
                <a:hueOff val="0"/>
                <a:satOff val="0"/>
                <a:lumOff val="0"/>
                <a:alphaOff val="0"/>
                <a:tint val="96000"/>
                <a:lumMod val="104000"/>
              </a:schemeClr>
            </a:gs>
            <a:gs pos="100000">
              <a:schemeClr val="accent1">
                <a:shade val="8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i="0" kern="1200" dirty="0" smtClean="0"/>
            <a:t>Committee to finalize </a:t>
          </a:r>
          <a:r>
            <a:rPr lang="en-US" sz="2400" i="0" kern="1200" dirty="0"/>
            <a:t>metrics for goals (budget, FTE projections, etc.)</a:t>
          </a:r>
          <a:r>
            <a:rPr lang="en-US" sz="2400" i="0" kern="1200" dirty="0">
              <a:latin typeface="Century Gothic" panose="020B0502020202020204"/>
            </a:rPr>
            <a:t> </a:t>
          </a:r>
          <a:endParaRPr lang="en-US" sz="2400" i="0" kern="1200" dirty="0"/>
        </a:p>
      </dsp:txBody>
      <dsp:txXfrm>
        <a:off x="57178" y="57178"/>
        <a:ext cx="6717856" cy="1056932"/>
      </dsp:txXfrm>
    </dsp:sp>
    <dsp:sp modelId="{1BE9FEAE-2EF9-4723-902D-FA87E30A552B}">
      <dsp:nvSpPr>
        <dsp:cNvPr id="0" name=""/>
        <dsp:cNvSpPr/>
      </dsp:nvSpPr>
      <dsp:spPr>
        <a:xfrm>
          <a:off x="0" y="1184422"/>
          <a:ext cx="6832212" cy="1171288"/>
        </a:xfrm>
        <a:prstGeom prst="roundRect">
          <a:avLst/>
        </a:prstGeom>
        <a:gradFill rotWithShape="0">
          <a:gsLst>
            <a:gs pos="0">
              <a:schemeClr val="accent1">
                <a:shade val="80000"/>
                <a:hueOff val="0"/>
                <a:satOff val="0"/>
                <a:lumOff val="10523"/>
                <a:alphaOff val="0"/>
                <a:tint val="96000"/>
                <a:lumMod val="104000"/>
              </a:schemeClr>
            </a:gs>
            <a:gs pos="100000">
              <a:schemeClr val="accent1">
                <a:shade val="80000"/>
                <a:hueOff val="0"/>
                <a:satOff val="0"/>
                <a:lumOff val="10523"/>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i="0" kern="1200" dirty="0"/>
            <a:t>Committee to prioritize </a:t>
          </a:r>
          <a:r>
            <a:rPr lang="en-US" sz="2400" i="0" kern="1200" dirty="0" smtClean="0"/>
            <a:t>strategies/ </a:t>
          </a:r>
          <a:r>
            <a:rPr lang="en-US" sz="2400" i="0" kern="1200" dirty="0" smtClean="0">
              <a:latin typeface="Century Gothic" panose="020B0502020202020204"/>
            </a:rPr>
            <a:t>Framework </a:t>
          </a:r>
          <a:r>
            <a:rPr lang="en-US" sz="2400" i="0" kern="1200" dirty="0">
              <a:latin typeface="Century Gothic" panose="020B0502020202020204"/>
            </a:rPr>
            <a:t>for 2021-2022 academic year</a:t>
          </a:r>
          <a:endParaRPr lang="en-US" sz="2400" i="0" kern="1200" dirty="0"/>
        </a:p>
      </dsp:txBody>
      <dsp:txXfrm>
        <a:off x="57178" y="1241600"/>
        <a:ext cx="6717856" cy="1056932"/>
      </dsp:txXfrm>
    </dsp:sp>
    <dsp:sp modelId="{225EEB83-2F71-455F-BEF3-B7DDE1E47407}">
      <dsp:nvSpPr>
        <dsp:cNvPr id="0" name=""/>
        <dsp:cNvSpPr/>
      </dsp:nvSpPr>
      <dsp:spPr>
        <a:xfrm>
          <a:off x="0" y="2368213"/>
          <a:ext cx="6832212" cy="1171288"/>
        </a:xfrm>
        <a:prstGeom prst="roundRect">
          <a:avLst/>
        </a:prstGeom>
        <a:gradFill rotWithShape="0">
          <a:gsLst>
            <a:gs pos="0">
              <a:schemeClr val="accent1">
                <a:shade val="80000"/>
                <a:hueOff val="0"/>
                <a:satOff val="0"/>
                <a:lumOff val="21047"/>
                <a:alphaOff val="0"/>
                <a:tint val="96000"/>
                <a:lumMod val="104000"/>
              </a:schemeClr>
            </a:gs>
            <a:gs pos="100000">
              <a:schemeClr val="accent1">
                <a:shade val="80000"/>
                <a:hueOff val="0"/>
                <a:satOff val="0"/>
                <a:lumOff val="21047"/>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i="0" kern="1200" dirty="0"/>
            <a:t>Development of a College-wide Strategic Enrollment Management Data dashboard by Sep </a:t>
          </a:r>
          <a:r>
            <a:rPr lang="en-US" sz="2400" i="0" kern="1200" dirty="0" smtClean="0"/>
            <a:t>15</a:t>
          </a:r>
          <a:endParaRPr lang="en-US" sz="2400" i="0" kern="1200" dirty="0"/>
        </a:p>
      </dsp:txBody>
      <dsp:txXfrm>
        <a:off x="57178" y="2425391"/>
        <a:ext cx="6717856" cy="1056932"/>
      </dsp:txXfrm>
    </dsp:sp>
    <dsp:sp modelId="{7AA69382-C20C-4E8C-9834-8148B625044E}">
      <dsp:nvSpPr>
        <dsp:cNvPr id="0" name=""/>
        <dsp:cNvSpPr/>
      </dsp:nvSpPr>
      <dsp:spPr>
        <a:xfrm>
          <a:off x="0" y="3552004"/>
          <a:ext cx="6832212" cy="1171288"/>
        </a:xfrm>
        <a:prstGeom prst="roundRect">
          <a:avLst/>
        </a:prstGeom>
        <a:gradFill rotWithShape="0">
          <a:gsLst>
            <a:gs pos="0">
              <a:schemeClr val="accent1">
                <a:shade val="80000"/>
                <a:hueOff val="0"/>
                <a:satOff val="0"/>
                <a:lumOff val="31570"/>
                <a:alphaOff val="0"/>
                <a:tint val="96000"/>
                <a:lumMod val="104000"/>
              </a:schemeClr>
            </a:gs>
            <a:gs pos="100000">
              <a:schemeClr val="accent1">
                <a:shade val="80000"/>
                <a:hueOff val="0"/>
                <a:satOff val="0"/>
                <a:lumOff val="3157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i="0" kern="1200" dirty="0" smtClean="0"/>
            <a:t>Establish tracking </a:t>
          </a:r>
          <a:r>
            <a:rPr lang="en-US" sz="2400" i="0" kern="1200" dirty="0"/>
            <a:t>milestones ~ goals</a:t>
          </a:r>
        </a:p>
      </dsp:txBody>
      <dsp:txXfrm>
        <a:off x="57178" y="3609182"/>
        <a:ext cx="6717856" cy="1056932"/>
      </dsp:txXfrm>
    </dsp:sp>
    <dsp:sp modelId="{11A8CA95-3A11-4BE3-A751-482BFBC93387}">
      <dsp:nvSpPr>
        <dsp:cNvPr id="0" name=""/>
        <dsp:cNvSpPr/>
      </dsp:nvSpPr>
      <dsp:spPr>
        <a:xfrm>
          <a:off x="0" y="4735794"/>
          <a:ext cx="6832212" cy="1171288"/>
        </a:xfrm>
        <a:prstGeom prst="roundRect">
          <a:avLst/>
        </a:prstGeom>
        <a:gradFill rotWithShape="0">
          <a:gsLst>
            <a:gs pos="0">
              <a:schemeClr val="accent1">
                <a:shade val="80000"/>
                <a:hueOff val="0"/>
                <a:satOff val="0"/>
                <a:lumOff val="42093"/>
                <a:alphaOff val="0"/>
                <a:tint val="96000"/>
                <a:lumMod val="104000"/>
              </a:schemeClr>
            </a:gs>
            <a:gs pos="100000">
              <a:schemeClr val="accent1">
                <a:shade val="80000"/>
                <a:hueOff val="0"/>
                <a:satOff val="0"/>
                <a:lumOff val="42093"/>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i="0" kern="1200" dirty="0" smtClean="0">
              <a:latin typeface="Century Gothic" panose="020B0502020202020204"/>
            </a:rPr>
            <a:t>Identify leading</a:t>
          </a:r>
          <a:r>
            <a:rPr lang="en-US" sz="2400" i="0" kern="1200" dirty="0" smtClean="0"/>
            <a:t> vs</a:t>
          </a:r>
          <a:r>
            <a:rPr lang="en-US" sz="2400" i="0" kern="1200" dirty="0">
              <a:latin typeface="Century Gothic" panose="020B0502020202020204"/>
            </a:rPr>
            <a:t>.</a:t>
          </a:r>
          <a:r>
            <a:rPr lang="en-US" sz="2400" i="0" kern="1200" dirty="0"/>
            <a:t> </a:t>
          </a:r>
          <a:r>
            <a:rPr lang="en-US" sz="2400" i="0" kern="1200" dirty="0" smtClean="0"/>
            <a:t>lagging indicators</a:t>
          </a:r>
          <a:endParaRPr lang="en-US" sz="2400" i="0" kern="1200" dirty="0"/>
        </a:p>
      </dsp:txBody>
      <dsp:txXfrm>
        <a:off x="57178" y="4792972"/>
        <a:ext cx="6717856" cy="105693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C416B6-C456-4551-851C-F1C595A58784}" type="datetimeFigureOut">
              <a:rPr lang="en-US" smtClean="0"/>
              <a:t>10/27/2021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53936B-C89B-4ED5-98E7-71BE6A35B2D8}" type="slidenum">
              <a:rPr lang="en-US" smtClean="0"/>
              <a:t>‹#›</a:t>
            </a:fld>
            <a:endParaRPr lang="en-US"/>
          </a:p>
        </p:txBody>
      </p:sp>
    </p:spTree>
    <p:extLst>
      <p:ext uri="{BB962C8B-B14F-4D97-AF65-F5344CB8AC3E}">
        <p14:creationId xmlns:p14="http://schemas.microsoft.com/office/powerpoint/2010/main" val="1596950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53936B-C89B-4ED5-98E7-71BE6A35B2D8}" type="slidenum">
              <a:rPr lang="en-US" smtClean="0"/>
              <a:t>1</a:t>
            </a:fld>
            <a:endParaRPr lang="en-US"/>
          </a:p>
        </p:txBody>
      </p:sp>
    </p:spTree>
    <p:extLst>
      <p:ext uri="{BB962C8B-B14F-4D97-AF65-F5344CB8AC3E}">
        <p14:creationId xmlns:p14="http://schemas.microsoft.com/office/powerpoint/2010/main" val="14908413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53936B-C89B-4ED5-98E7-71BE6A35B2D8}" type="slidenum">
              <a:rPr lang="en-US" smtClean="0"/>
              <a:t>10</a:t>
            </a:fld>
            <a:endParaRPr lang="en-US"/>
          </a:p>
        </p:txBody>
      </p:sp>
    </p:spTree>
    <p:extLst>
      <p:ext uri="{BB962C8B-B14F-4D97-AF65-F5344CB8AC3E}">
        <p14:creationId xmlns:p14="http://schemas.microsoft.com/office/powerpoint/2010/main" val="16161171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53936B-C89B-4ED5-98E7-71BE6A35B2D8}" type="slidenum">
              <a:rPr lang="en-US" smtClean="0"/>
              <a:t>11</a:t>
            </a:fld>
            <a:endParaRPr lang="en-US"/>
          </a:p>
        </p:txBody>
      </p:sp>
    </p:spTree>
    <p:extLst>
      <p:ext uri="{BB962C8B-B14F-4D97-AF65-F5344CB8AC3E}">
        <p14:creationId xmlns:p14="http://schemas.microsoft.com/office/powerpoint/2010/main" val="42249487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53936B-C89B-4ED5-98E7-71BE6A35B2D8}" type="slidenum">
              <a:rPr lang="en-US" smtClean="0"/>
              <a:t>12</a:t>
            </a:fld>
            <a:endParaRPr lang="en-US"/>
          </a:p>
        </p:txBody>
      </p:sp>
    </p:spTree>
    <p:extLst>
      <p:ext uri="{BB962C8B-B14F-4D97-AF65-F5344CB8AC3E}">
        <p14:creationId xmlns:p14="http://schemas.microsoft.com/office/powerpoint/2010/main" val="9553993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53936B-C89B-4ED5-98E7-71BE6A35B2D8}" type="slidenum">
              <a:rPr lang="en-US" smtClean="0"/>
              <a:t>13</a:t>
            </a:fld>
            <a:endParaRPr lang="en-US"/>
          </a:p>
        </p:txBody>
      </p:sp>
    </p:spTree>
    <p:extLst>
      <p:ext uri="{BB962C8B-B14F-4D97-AF65-F5344CB8AC3E}">
        <p14:creationId xmlns:p14="http://schemas.microsoft.com/office/powerpoint/2010/main" val="38313824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53936B-C89B-4ED5-98E7-71BE6A35B2D8}" type="slidenum">
              <a:rPr lang="en-US" smtClean="0"/>
              <a:t>14</a:t>
            </a:fld>
            <a:endParaRPr lang="en-US"/>
          </a:p>
        </p:txBody>
      </p:sp>
    </p:spTree>
    <p:extLst>
      <p:ext uri="{BB962C8B-B14F-4D97-AF65-F5344CB8AC3E}">
        <p14:creationId xmlns:p14="http://schemas.microsoft.com/office/powerpoint/2010/main" val="16146862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53936B-C89B-4ED5-98E7-71BE6A35B2D8}" type="slidenum">
              <a:rPr lang="en-US" smtClean="0"/>
              <a:t>15</a:t>
            </a:fld>
            <a:endParaRPr lang="en-US"/>
          </a:p>
        </p:txBody>
      </p:sp>
    </p:spTree>
    <p:extLst>
      <p:ext uri="{BB962C8B-B14F-4D97-AF65-F5344CB8AC3E}">
        <p14:creationId xmlns:p14="http://schemas.microsoft.com/office/powerpoint/2010/main" val="4158018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53936B-C89B-4ED5-98E7-71BE6A35B2D8}" type="slidenum">
              <a:rPr lang="en-US" smtClean="0"/>
              <a:t>2</a:t>
            </a:fld>
            <a:endParaRPr lang="en-US"/>
          </a:p>
        </p:txBody>
      </p:sp>
    </p:spTree>
    <p:extLst>
      <p:ext uri="{BB962C8B-B14F-4D97-AF65-F5344CB8AC3E}">
        <p14:creationId xmlns:p14="http://schemas.microsoft.com/office/powerpoint/2010/main" val="14401500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53936B-C89B-4ED5-98E7-71BE6A35B2D8}" type="slidenum">
              <a:rPr lang="en-US" smtClean="0"/>
              <a:t>3</a:t>
            </a:fld>
            <a:endParaRPr lang="en-US"/>
          </a:p>
        </p:txBody>
      </p:sp>
    </p:spTree>
    <p:extLst>
      <p:ext uri="{BB962C8B-B14F-4D97-AF65-F5344CB8AC3E}">
        <p14:creationId xmlns:p14="http://schemas.microsoft.com/office/powerpoint/2010/main" val="35858584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53936B-C89B-4ED5-98E7-71BE6A35B2D8}" type="slidenum">
              <a:rPr lang="en-US" smtClean="0"/>
              <a:t>4</a:t>
            </a:fld>
            <a:endParaRPr lang="en-US"/>
          </a:p>
        </p:txBody>
      </p:sp>
    </p:spTree>
    <p:extLst>
      <p:ext uri="{BB962C8B-B14F-4D97-AF65-F5344CB8AC3E}">
        <p14:creationId xmlns:p14="http://schemas.microsoft.com/office/powerpoint/2010/main" val="30824447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53936B-C89B-4ED5-98E7-71BE6A35B2D8}" type="slidenum">
              <a:rPr lang="en-US" smtClean="0"/>
              <a:t>5</a:t>
            </a:fld>
            <a:endParaRPr lang="en-US"/>
          </a:p>
        </p:txBody>
      </p:sp>
    </p:spTree>
    <p:extLst>
      <p:ext uri="{BB962C8B-B14F-4D97-AF65-F5344CB8AC3E}">
        <p14:creationId xmlns:p14="http://schemas.microsoft.com/office/powerpoint/2010/main" val="37170448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53936B-C89B-4ED5-98E7-71BE6A35B2D8}" type="slidenum">
              <a:rPr lang="en-US" smtClean="0"/>
              <a:t>6</a:t>
            </a:fld>
            <a:endParaRPr lang="en-US"/>
          </a:p>
        </p:txBody>
      </p:sp>
    </p:spTree>
    <p:extLst>
      <p:ext uri="{BB962C8B-B14F-4D97-AF65-F5344CB8AC3E}">
        <p14:creationId xmlns:p14="http://schemas.microsoft.com/office/powerpoint/2010/main" val="2552124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DA53936B-C89B-4ED5-98E7-71BE6A35B2D8}" type="slidenum">
              <a:rPr lang="en-US" smtClean="0"/>
              <a:t>7</a:t>
            </a:fld>
            <a:endParaRPr lang="en-US"/>
          </a:p>
        </p:txBody>
      </p:sp>
    </p:spTree>
    <p:extLst>
      <p:ext uri="{BB962C8B-B14F-4D97-AF65-F5344CB8AC3E}">
        <p14:creationId xmlns:p14="http://schemas.microsoft.com/office/powerpoint/2010/main" val="699679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53936B-C89B-4ED5-98E7-71BE6A35B2D8}" type="slidenum">
              <a:rPr lang="en-US" smtClean="0"/>
              <a:t>8</a:t>
            </a:fld>
            <a:endParaRPr lang="en-US"/>
          </a:p>
        </p:txBody>
      </p:sp>
    </p:spTree>
    <p:extLst>
      <p:ext uri="{BB962C8B-B14F-4D97-AF65-F5344CB8AC3E}">
        <p14:creationId xmlns:p14="http://schemas.microsoft.com/office/powerpoint/2010/main" val="11682903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53936B-C89B-4ED5-98E7-71BE6A35B2D8}" type="slidenum">
              <a:rPr lang="en-US" smtClean="0"/>
              <a:t>9</a:t>
            </a:fld>
            <a:endParaRPr lang="en-US"/>
          </a:p>
        </p:txBody>
      </p:sp>
    </p:spTree>
    <p:extLst>
      <p:ext uri="{BB962C8B-B14F-4D97-AF65-F5344CB8AC3E}">
        <p14:creationId xmlns:p14="http://schemas.microsoft.com/office/powerpoint/2010/main" val="2680388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dirty="0"/>
              <a:pPr/>
              <a:t>10/27/2021</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293181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10/27/2021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764827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10/27/2021</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extLst>
      <p:ext uri="{BB962C8B-B14F-4D97-AF65-F5344CB8AC3E}">
        <p14:creationId xmlns:p14="http://schemas.microsoft.com/office/powerpoint/2010/main" val="11017614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10/27/2021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731047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10/27/2021</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extLst>
      <p:ext uri="{BB962C8B-B14F-4D97-AF65-F5344CB8AC3E}">
        <p14:creationId xmlns:p14="http://schemas.microsoft.com/office/powerpoint/2010/main" val="27109918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10/27/2021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4950566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10/27/2021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2317155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10/27/2021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906083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10/27/2021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559390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10/27/2021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943122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1BEF0D-F0BB-DE4B-95CE-6DB70DBA9567}" type="datetimeFigureOut">
              <a:rPr lang="en-US" dirty="0"/>
              <a:pPr/>
              <a:t>10/27/2021</a:t>
            </a:fld>
            <a:endParaRPr lang="en-US"/>
          </a:p>
        </p:txBody>
      </p:sp>
      <p:sp>
        <p:nvSpPr>
          <p:cNvPr id="6" name="Footer Placeholder 5"/>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188548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dirty="0"/>
              <a:pPr/>
              <a:t>10/27/2021</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302501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dirty="0"/>
              <a:pPr/>
              <a:t>10/27/2021</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435480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10/27/2021</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041507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10/27/2021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8304273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10/27/2021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698175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10/27/2021</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a:p>
        </p:txBody>
      </p:sp>
    </p:spTree>
    <p:extLst>
      <p:ext uri="{BB962C8B-B14F-4D97-AF65-F5344CB8AC3E}">
        <p14:creationId xmlns:p14="http://schemas.microsoft.com/office/powerpoint/2010/main" val="1232447414"/>
      </p:ext>
    </p:extLst>
  </p:cSld>
  <p:clrMap bg1="lt1" tx1="dk1" bg2="lt2" tx2="dk2" accent1="accent1" accent2="accent2" accent3="accent3" accent4="accent4" accent5="accent5" accent6="accent6" hlink="hlink" folHlink="folHlink"/>
  <p:sldLayoutIdLst>
    <p:sldLayoutId id="2147483909" r:id="rId1"/>
    <p:sldLayoutId id="2147483910" r:id="rId2"/>
    <p:sldLayoutId id="2147483911" r:id="rId3"/>
    <p:sldLayoutId id="2147483912" r:id="rId4"/>
    <p:sldLayoutId id="2147483913" r:id="rId5"/>
    <p:sldLayoutId id="2147483914" r:id="rId6"/>
    <p:sldLayoutId id="2147483915" r:id="rId7"/>
    <p:sldLayoutId id="2147483916" r:id="rId8"/>
    <p:sldLayoutId id="2147483917" r:id="rId9"/>
    <p:sldLayoutId id="2147483918" r:id="rId10"/>
    <p:sldLayoutId id="2147483919" r:id="rId11"/>
    <p:sldLayoutId id="2147483920" r:id="rId12"/>
    <p:sldLayoutId id="2147483921" r:id="rId13"/>
    <p:sldLayoutId id="2147483922" r:id="rId14"/>
    <p:sldLayoutId id="2147483923" r:id="rId15"/>
    <p:sldLayoutId id="2147483924"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satMod val="92000"/>
                <a:lumMod val="120000"/>
              </a:schemeClr>
            </a:gs>
            <a:gs pos="100000">
              <a:schemeClr val="bg1">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FEFA6F95-15B7-4307-9819-D56336B851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8" name="Rectangle 17">
            <a:extLst>
              <a:ext uri="{FF2B5EF4-FFF2-40B4-BE49-F238E27FC236}">
                <a16:creationId xmlns:a16="http://schemas.microsoft.com/office/drawing/2014/main" id="{BFD9B651-1A2F-48FE-8995-2A7C3612BED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2" y="0"/>
            <a:ext cx="7540751" cy="6858000"/>
          </a:xfrm>
          <a:prstGeom prst="rect">
            <a:avLst/>
          </a:prstGeom>
          <a:solidFill>
            <a:schemeClr val="tx2">
              <a:lumMod val="50000"/>
              <a:alpha val="9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577ACA8C-465A-BC49-A63E-358075176515}"/>
              </a:ext>
            </a:extLst>
          </p:cNvPr>
          <p:cNvSpPr>
            <a:spLocks noGrp="1"/>
          </p:cNvSpPr>
          <p:nvPr>
            <p:ph type="ctrTitle"/>
          </p:nvPr>
        </p:nvSpPr>
        <p:spPr>
          <a:xfrm>
            <a:off x="227012" y="577951"/>
            <a:ext cx="7149347" cy="4332716"/>
          </a:xfrm>
        </p:spPr>
        <p:txBody>
          <a:bodyPr>
            <a:normAutofit/>
          </a:bodyPr>
          <a:lstStyle/>
          <a:p>
            <a:pPr>
              <a:lnSpc>
                <a:spcPct val="90000"/>
              </a:lnSpc>
            </a:pPr>
            <a:r>
              <a:rPr lang="en-US" sz="2800" b="1" dirty="0">
                <a:solidFill>
                  <a:srgbClr val="FEFFFF"/>
                </a:solidFill>
              </a:rPr>
              <a:t>College-wide </a:t>
            </a:r>
            <a:r>
              <a:rPr lang="en-US" sz="2800" b="1" dirty="0" smtClean="0">
                <a:solidFill>
                  <a:srgbClr val="FEFFFF"/>
                </a:solidFill>
              </a:rPr>
              <a:t/>
            </a:r>
            <a:br>
              <a:rPr lang="en-US" sz="2800" b="1" dirty="0" smtClean="0">
                <a:solidFill>
                  <a:srgbClr val="FEFFFF"/>
                </a:solidFill>
              </a:rPr>
            </a:br>
            <a:r>
              <a:rPr lang="en-US" sz="2800" b="1" dirty="0" smtClean="0">
                <a:solidFill>
                  <a:srgbClr val="FEFFFF"/>
                </a:solidFill>
              </a:rPr>
              <a:t>Strategic </a:t>
            </a:r>
            <a:r>
              <a:rPr lang="en-US" sz="2800" b="1" dirty="0">
                <a:solidFill>
                  <a:srgbClr val="FEFFFF"/>
                </a:solidFill>
              </a:rPr>
              <a:t>Enrollment Plan (SEM</a:t>
            </a:r>
            <a:r>
              <a:rPr lang="en-US" sz="2800" b="1" dirty="0" smtClean="0">
                <a:solidFill>
                  <a:srgbClr val="FEFFFF"/>
                </a:solidFill>
              </a:rPr>
              <a:t>)</a:t>
            </a:r>
            <a:r>
              <a:rPr lang="en-US" sz="2800" dirty="0"/>
              <a:t/>
            </a:r>
            <a:br>
              <a:rPr lang="en-US" sz="2800" dirty="0"/>
            </a:br>
            <a:r>
              <a:rPr lang="en-US" sz="2800" dirty="0"/>
              <a:t/>
            </a:r>
            <a:br>
              <a:rPr lang="en-US" sz="2800" dirty="0"/>
            </a:br>
            <a:r>
              <a:rPr lang="en-US" sz="2800" dirty="0"/>
              <a:t/>
            </a:r>
            <a:br>
              <a:rPr lang="en-US" sz="2800" dirty="0"/>
            </a:br>
            <a:r>
              <a:rPr lang="en-US" sz="2800" dirty="0"/>
              <a:t/>
            </a:r>
            <a:br>
              <a:rPr lang="en-US" sz="2800" dirty="0"/>
            </a:br>
            <a:endParaRPr lang="en-US" sz="2800" dirty="0">
              <a:solidFill>
                <a:srgbClr val="FEFFFF"/>
              </a:solidFill>
            </a:endParaRPr>
          </a:p>
        </p:txBody>
      </p:sp>
      <p:sp>
        <p:nvSpPr>
          <p:cNvPr id="20" name="Freeform 23">
            <a:extLst>
              <a:ext uri="{FF2B5EF4-FFF2-40B4-BE49-F238E27FC236}">
                <a16:creationId xmlns:a16="http://schemas.microsoft.com/office/drawing/2014/main" id="{FB55866A-45B7-4F1B-B808-F5FDAE93618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5033007"/>
            <a:ext cx="8404003" cy="857047"/>
          </a:xfrm>
          <a:custGeom>
            <a:avLst/>
            <a:gdLst>
              <a:gd name="connsiteX0" fmla="*/ 0 w 8404003"/>
              <a:gd name="connsiteY0" fmla="*/ 0 h 857047"/>
              <a:gd name="connsiteX1" fmla="*/ 797860 w 8404003"/>
              <a:gd name="connsiteY1" fmla="*/ 0 h 857047"/>
              <a:gd name="connsiteX2" fmla="*/ 2482050 w 8404003"/>
              <a:gd name="connsiteY2" fmla="*/ 0 h 857047"/>
              <a:gd name="connsiteX3" fmla="*/ 3003610 w 8404003"/>
              <a:gd name="connsiteY3" fmla="*/ 0 h 857047"/>
              <a:gd name="connsiteX4" fmla="*/ 3219959 w 8404003"/>
              <a:gd name="connsiteY4" fmla="*/ 0 h 857047"/>
              <a:gd name="connsiteX5" fmla="*/ 3311869 w 8404003"/>
              <a:gd name="connsiteY5" fmla="*/ 0 h 857047"/>
              <a:gd name="connsiteX6" fmla="*/ 3326218 w 8404003"/>
              <a:gd name="connsiteY6" fmla="*/ 0 h 857047"/>
              <a:gd name="connsiteX7" fmla="*/ 3426656 w 8404003"/>
              <a:gd name="connsiteY7" fmla="*/ 0 h 857047"/>
              <a:gd name="connsiteX8" fmla="*/ 3516436 w 8404003"/>
              <a:gd name="connsiteY8" fmla="*/ 0 h 857047"/>
              <a:gd name="connsiteX9" fmla="*/ 3601649 w 8404003"/>
              <a:gd name="connsiteY9" fmla="*/ 0 h 857047"/>
              <a:gd name="connsiteX10" fmla="*/ 3699274 w 8404003"/>
              <a:gd name="connsiteY10" fmla="*/ 0 h 857047"/>
              <a:gd name="connsiteX11" fmla="*/ 3718421 w 8404003"/>
              <a:gd name="connsiteY11" fmla="*/ 0 h 857047"/>
              <a:gd name="connsiteX12" fmla="*/ 3910939 w 8404003"/>
              <a:gd name="connsiteY12" fmla="*/ 0 h 857047"/>
              <a:gd name="connsiteX13" fmla="*/ 3927053 w 8404003"/>
              <a:gd name="connsiteY13" fmla="*/ 0 h 857047"/>
              <a:gd name="connsiteX14" fmla="*/ 4198137 w 8404003"/>
              <a:gd name="connsiteY14" fmla="*/ 0 h 857047"/>
              <a:gd name="connsiteX15" fmla="*/ 4230161 w 8404003"/>
              <a:gd name="connsiteY15" fmla="*/ 0 h 857047"/>
              <a:gd name="connsiteX16" fmla="*/ 4245215 w 8404003"/>
              <a:gd name="connsiteY16" fmla="*/ 0 h 857047"/>
              <a:gd name="connsiteX17" fmla="*/ 4350592 w 8404003"/>
              <a:gd name="connsiteY17" fmla="*/ 0 h 857047"/>
              <a:gd name="connsiteX18" fmla="*/ 4357296 w 8404003"/>
              <a:gd name="connsiteY18" fmla="*/ 0 h 857047"/>
              <a:gd name="connsiteX19" fmla="*/ 4404222 w 8404003"/>
              <a:gd name="connsiteY19" fmla="*/ 0 h 857047"/>
              <a:gd name="connsiteX20" fmla="*/ 4531592 w 8404003"/>
              <a:gd name="connsiteY20" fmla="*/ 0 h 857047"/>
              <a:gd name="connsiteX21" fmla="*/ 4598953 w 8404003"/>
              <a:gd name="connsiteY21" fmla="*/ 0 h 857047"/>
              <a:gd name="connsiteX22" fmla="*/ 4779630 w 8404003"/>
              <a:gd name="connsiteY22" fmla="*/ 0 h 857047"/>
              <a:gd name="connsiteX23" fmla="*/ 5132321 w 8404003"/>
              <a:gd name="connsiteY23" fmla="*/ 0 h 857047"/>
              <a:gd name="connsiteX24" fmla="*/ 5141543 w 8404003"/>
              <a:gd name="connsiteY24" fmla="*/ 0 h 857047"/>
              <a:gd name="connsiteX25" fmla="*/ 5188556 w 8404003"/>
              <a:gd name="connsiteY25" fmla="*/ 0 h 857047"/>
              <a:gd name="connsiteX26" fmla="*/ 5206100 w 8404003"/>
              <a:gd name="connsiteY26" fmla="*/ 0 h 857047"/>
              <a:gd name="connsiteX27" fmla="*/ 5722554 w 8404003"/>
              <a:gd name="connsiteY27" fmla="*/ 0 h 857047"/>
              <a:gd name="connsiteX28" fmla="*/ 5732230 w 8404003"/>
              <a:gd name="connsiteY28" fmla="*/ 0 h 857047"/>
              <a:gd name="connsiteX29" fmla="*/ 5798594 w 8404003"/>
              <a:gd name="connsiteY29" fmla="*/ 0 h 857047"/>
              <a:gd name="connsiteX30" fmla="*/ 5799962 w 8404003"/>
              <a:gd name="connsiteY30" fmla="*/ 0 h 857047"/>
              <a:gd name="connsiteX31" fmla="*/ 6338565 w 8404003"/>
              <a:gd name="connsiteY31" fmla="*/ 0 h 857047"/>
              <a:gd name="connsiteX32" fmla="*/ 6649966 w 8404003"/>
              <a:gd name="connsiteY32" fmla="*/ 0 h 857047"/>
              <a:gd name="connsiteX33" fmla="*/ 6730668 w 8404003"/>
              <a:gd name="connsiteY33" fmla="*/ 0 h 857047"/>
              <a:gd name="connsiteX34" fmla="*/ 7178721 w 8404003"/>
              <a:gd name="connsiteY34" fmla="*/ 0 h 857047"/>
              <a:gd name="connsiteX35" fmla="*/ 7277889 w 8404003"/>
              <a:gd name="connsiteY35" fmla="*/ 0 h 857047"/>
              <a:gd name="connsiteX36" fmla="*/ 7782893 w 8404003"/>
              <a:gd name="connsiteY36" fmla="*/ 0 h 857047"/>
              <a:gd name="connsiteX37" fmla="*/ 8006080 w 8404003"/>
              <a:gd name="connsiteY37" fmla="*/ 0 h 857047"/>
              <a:gd name="connsiteX38" fmla="*/ 8030270 w 8404003"/>
              <a:gd name="connsiteY38" fmla="*/ 10516 h 857047"/>
              <a:gd name="connsiteX39" fmla="*/ 8035108 w 8404003"/>
              <a:gd name="connsiteY39" fmla="*/ 15774 h 857047"/>
              <a:gd name="connsiteX40" fmla="*/ 8393118 w 8404003"/>
              <a:gd name="connsiteY40" fmla="*/ 404863 h 857047"/>
              <a:gd name="connsiteX41" fmla="*/ 8393118 w 8404003"/>
              <a:gd name="connsiteY41" fmla="*/ 452185 h 857047"/>
              <a:gd name="connsiteX42" fmla="*/ 8035108 w 8404003"/>
              <a:gd name="connsiteY42" fmla="*/ 841273 h 857047"/>
              <a:gd name="connsiteX43" fmla="*/ 8030270 w 8404003"/>
              <a:gd name="connsiteY43" fmla="*/ 846531 h 857047"/>
              <a:gd name="connsiteX44" fmla="*/ 8006080 w 8404003"/>
              <a:gd name="connsiteY44" fmla="*/ 857047 h 857047"/>
              <a:gd name="connsiteX45" fmla="*/ 7889742 w 8404003"/>
              <a:gd name="connsiteY45" fmla="*/ 857047 h 857047"/>
              <a:gd name="connsiteX46" fmla="*/ 7782893 w 8404003"/>
              <a:gd name="connsiteY46" fmla="*/ 857047 h 857047"/>
              <a:gd name="connsiteX47" fmla="*/ 7776190 w 8404003"/>
              <a:gd name="connsiteY47" fmla="*/ 857047 h 857047"/>
              <a:gd name="connsiteX48" fmla="*/ 7730315 w 8404003"/>
              <a:gd name="connsiteY48" fmla="*/ 857047 h 857047"/>
              <a:gd name="connsiteX49" fmla="*/ 7729264 w 8404003"/>
              <a:gd name="connsiteY49" fmla="*/ 857047 h 857047"/>
              <a:gd name="connsiteX50" fmla="*/ 7601893 w 8404003"/>
              <a:gd name="connsiteY50" fmla="*/ 857047 h 857047"/>
              <a:gd name="connsiteX51" fmla="*/ 7467477 w 8404003"/>
              <a:gd name="connsiteY51" fmla="*/ 857047 h 857047"/>
              <a:gd name="connsiteX52" fmla="*/ 7353856 w 8404003"/>
              <a:gd name="connsiteY52" fmla="*/ 857047 h 857047"/>
              <a:gd name="connsiteX53" fmla="*/ 7075374 w 8404003"/>
              <a:gd name="connsiteY53" fmla="*/ 857047 h 857047"/>
              <a:gd name="connsiteX54" fmla="*/ 6944929 w 8404003"/>
              <a:gd name="connsiteY54" fmla="*/ 857047 h 857047"/>
              <a:gd name="connsiteX55" fmla="*/ 6528153 w 8404003"/>
              <a:gd name="connsiteY55" fmla="*/ 857047 h 857047"/>
              <a:gd name="connsiteX56" fmla="*/ 6334891 w 8404003"/>
              <a:gd name="connsiteY56" fmla="*/ 857047 h 857047"/>
              <a:gd name="connsiteX57" fmla="*/ 5799962 w 8404003"/>
              <a:gd name="connsiteY57" fmla="*/ 857047 h 857047"/>
              <a:gd name="connsiteX58" fmla="*/ 5722554 w 8404003"/>
              <a:gd name="connsiteY58" fmla="*/ 857047 h 857047"/>
              <a:gd name="connsiteX59" fmla="*/ 5648775 w 8404003"/>
              <a:gd name="connsiteY59" fmla="*/ 857047 h 857047"/>
              <a:gd name="connsiteX60" fmla="*/ 5483520 w 8404003"/>
              <a:gd name="connsiteY60" fmla="*/ 857047 h 857047"/>
              <a:gd name="connsiteX61" fmla="*/ 5473550 w 8404003"/>
              <a:gd name="connsiteY61" fmla="*/ 857047 h 857047"/>
              <a:gd name="connsiteX62" fmla="*/ 5132321 w 8404003"/>
              <a:gd name="connsiteY62" fmla="*/ 857047 h 857047"/>
              <a:gd name="connsiteX63" fmla="*/ 5047108 w 8404003"/>
              <a:gd name="connsiteY63" fmla="*/ 857047 h 857047"/>
              <a:gd name="connsiteX64" fmla="*/ 4954764 w 8404003"/>
              <a:gd name="connsiteY64" fmla="*/ 857047 h 857047"/>
              <a:gd name="connsiteX65" fmla="*/ 4930335 w 8404003"/>
              <a:gd name="connsiteY65" fmla="*/ 857047 h 857047"/>
              <a:gd name="connsiteX66" fmla="*/ 4450619 w 8404003"/>
              <a:gd name="connsiteY66" fmla="*/ 857047 h 857047"/>
              <a:gd name="connsiteX67" fmla="*/ 4350592 w 8404003"/>
              <a:gd name="connsiteY67" fmla="*/ 857047 h 857047"/>
              <a:gd name="connsiteX68" fmla="*/ 4335538 w 8404003"/>
              <a:gd name="connsiteY68" fmla="*/ 857047 h 857047"/>
              <a:gd name="connsiteX69" fmla="*/ 4230161 w 8404003"/>
              <a:gd name="connsiteY69" fmla="*/ 857047 h 857047"/>
              <a:gd name="connsiteX70" fmla="*/ 4215812 w 8404003"/>
              <a:gd name="connsiteY70" fmla="*/ 857047 h 857047"/>
              <a:gd name="connsiteX71" fmla="*/ 4115374 w 8404003"/>
              <a:gd name="connsiteY71" fmla="*/ 857047 h 857047"/>
              <a:gd name="connsiteX72" fmla="*/ 4049804 w 8404003"/>
              <a:gd name="connsiteY72" fmla="*/ 857047 h 857047"/>
              <a:gd name="connsiteX73" fmla="*/ 3842757 w 8404003"/>
              <a:gd name="connsiteY73" fmla="*/ 857047 h 857047"/>
              <a:gd name="connsiteX74" fmla="*/ 3614977 w 8404003"/>
              <a:gd name="connsiteY74" fmla="*/ 857047 h 857047"/>
              <a:gd name="connsiteX75" fmla="*/ 3516436 w 8404003"/>
              <a:gd name="connsiteY75" fmla="*/ 857047 h 857047"/>
              <a:gd name="connsiteX76" fmla="*/ 3452333 w 8404003"/>
              <a:gd name="connsiteY76" fmla="*/ 857047 h 857047"/>
              <a:gd name="connsiteX77" fmla="*/ 3311869 w 8404003"/>
              <a:gd name="connsiteY77" fmla="*/ 857047 h 857047"/>
              <a:gd name="connsiteX78" fmla="*/ 3300088 w 8404003"/>
              <a:gd name="connsiteY78" fmla="*/ 857047 h 857047"/>
              <a:gd name="connsiteX79" fmla="*/ 3272588 w 8404003"/>
              <a:gd name="connsiteY79" fmla="*/ 857047 h 857047"/>
              <a:gd name="connsiteX80" fmla="*/ 3179295 w 8404003"/>
              <a:gd name="connsiteY80" fmla="*/ 857047 h 857047"/>
              <a:gd name="connsiteX81" fmla="*/ 3003610 w 8404003"/>
              <a:gd name="connsiteY81" fmla="*/ 857047 h 857047"/>
              <a:gd name="connsiteX82" fmla="*/ 2997618 w 8404003"/>
              <a:gd name="connsiteY82" fmla="*/ 857047 h 857047"/>
              <a:gd name="connsiteX83" fmla="*/ 797860 w 8404003"/>
              <a:gd name="connsiteY83" fmla="*/ 857047 h 857047"/>
              <a:gd name="connsiteX84" fmla="*/ 0 w 8404003"/>
              <a:gd name="connsiteY84" fmla="*/ 857047 h 857047"/>
              <a:gd name="connsiteX85" fmla="*/ 0 w 8404003"/>
              <a:gd name="connsiteY85" fmla="*/ 0 h 85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8404003" h="857047">
                <a:moveTo>
                  <a:pt x="0" y="0"/>
                </a:moveTo>
                <a:cubicBezTo>
                  <a:pt x="0" y="0"/>
                  <a:pt x="0" y="0"/>
                  <a:pt x="797860" y="0"/>
                </a:cubicBezTo>
                <a:cubicBezTo>
                  <a:pt x="797860" y="0"/>
                  <a:pt x="797860" y="0"/>
                  <a:pt x="2482050" y="0"/>
                </a:cubicBezTo>
                <a:lnTo>
                  <a:pt x="3003610" y="0"/>
                </a:lnTo>
                <a:cubicBezTo>
                  <a:pt x="3003610" y="0"/>
                  <a:pt x="3003610" y="0"/>
                  <a:pt x="3219959" y="0"/>
                </a:cubicBezTo>
                <a:lnTo>
                  <a:pt x="3311869" y="0"/>
                </a:lnTo>
                <a:lnTo>
                  <a:pt x="3326218" y="0"/>
                </a:lnTo>
                <a:lnTo>
                  <a:pt x="3426656" y="0"/>
                </a:lnTo>
                <a:lnTo>
                  <a:pt x="3516436" y="0"/>
                </a:lnTo>
                <a:cubicBezTo>
                  <a:pt x="3516436" y="0"/>
                  <a:pt x="3516436" y="0"/>
                  <a:pt x="3601649" y="0"/>
                </a:cubicBezTo>
                <a:lnTo>
                  <a:pt x="3699274" y="0"/>
                </a:lnTo>
                <a:lnTo>
                  <a:pt x="3718421" y="0"/>
                </a:lnTo>
                <a:cubicBezTo>
                  <a:pt x="3768918" y="0"/>
                  <a:pt x="3832038" y="0"/>
                  <a:pt x="3910939" y="0"/>
                </a:cubicBezTo>
                <a:lnTo>
                  <a:pt x="3927053" y="0"/>
                </a:lnTo>
                <a:lnTo>
                  <a:pt x="4198137" y="0"/>
                </a:lnTo>
                <a:lnTo>
                  <a:pt x="4230161" y="0"/>
                </a:lnTo>
                <a:lnTo>
                  <a:pt x="4245215" y="0"/>
                </a:lnTo>
                <a:lnTo>
                  <a:pt x="4350592" y="0"/>
                </a:lnTo>
                <a:lnTo>
                  <a:pt x="4357296" y="0"/>
                </a:lnTo>
                <a:lnTo>
                  <a:pt x="4404222" y="0"/>
                </a:lnTo>
                <a:lnTo>
                  <a:pt x="4531592" y="0"/>
                </a:lnTo>
                <a:lnTo>
                  <a:pt x="4598953" y="0"/>
                </a:lnTo>
                <a:lnTo>
                  <a:pt x="4779630" y="0"/>
                </a:lnTo>
                <a:lnTo>
                  <a:pt x="5132321" y="0"/>
                </a:lnTo>
                <a:cubicBezTo>
                  <a:pt x="5132321" y="0"/>
                  <a:pt x="5132321" y="0"/>
                  <a:pt x="5141543" y="0"/>
                </a:cubicBezTo>
                <a:lnTo>
                  <a:pt x="5188556" y="0"/>
                </a:lnTo>
                <a:lnTo>
                  <a:pt x="5206100" y="0"/>
                </a:lnTo>
                <a:cubicBezTo>
                  <a:pt x="5279879" y="0"/>
                  <a:pt x="5427438" y="0"/>
                  <a:pt x="5722554" y="0"/>
                </a:cubicBezTo>
                <a:cubicBezTo>
                  <a:pt x="5722554" y="0"/>
                  <a:pt x="5722554" y="0"/>
                  <a:pt x="5732230" y="0"/>
                </a:cubicBezTo>
                <a:lnTo>
                  <a:pt x="5798594" y="0"/>
                </a:lnTo>
                <a:lnTo>
                  <a:pt x="5799962" y="0"/>
                </a:lnTo>
                <a:cubicBezTo>
                  <a:pt x="5799962" y="0"/>
                  <a:pt x="5799962" y="0"/>
                  <a:pt x="6338565" y="0"/>
                </a:cubicBezTo>
                <a:lnTo>
                  <a:pt x="6649966" y="0"/>
                </a:lnTo>
                <a:lnTo>
                  <a:pt x="6730668" y="0"/>
                </a:lnTo>
                <a:lnTo>
                  <a:pt x="7178721" y="0"/>
                </a:lnTo>
                <a:lnTo>
                  <a:pt x="7277889" y="0"/>
                </a:lnTo>
                <a:lnTo>
                  <a:pt x="7782893" y="0"/>
                </a:lnTo>
                <a:lnTo>
                  <a:pt x="8006080" y="0"/>
                </a:lnTo>
                <a:cubicBezTo>
                  <a:pt x="8015756" y="0"/>
                  <a:pt x="8025432" y="5258"/>
                  <a:pt x="8030270" y="10516"/>
                </a:cubicBezTo>
                <a:cubicBezTo>
                  <a:pt x="8030270" y="10516"/>
                  <a:pt x="8035108" y="10516"/>
                  <a:pt x="8035108" y="15774"/>
                </a:cubicBezTo>
                <a:cubicBezTo>
                  <a:pt x="8035108" y="15774"/>
                  <a:pt x="8035108" y="15774"/>
                  <a:pt x="8393118" y="404863"/>
                </a:cubicBezTo>
                <a:cubicBezTo>
                  <a:pt x="8407632" y="415379"/>
                  <a:pt x="8407632" y="436411"/>
                  <a:pt x="8393118" y="452185"/>
                </a:cubicBezTo>
                <a:cubicBezTo>
                  <a:pt x="8393118" y="452185"/>
                  <a:pt x="8393118" y="452185"/>
                  <a:pt x="8035108" y="841273"/>
                </a:cubicBezTo>
                <a:cubicBezTo>
                  <a:pt x="8035108" y="841273"/>
                  <a:pt x="8030270" y="841273"/>
                  <a:pt x="8030270" y="846531"/>
                </a:cubicBezTo>
                <a:cubicBezTo>
                  <a:pt x="8025432" y="851789"/>
                  <a:pt x="8015756" y="857047"/>
                  <a:pt x="8006080" y="857047"/>
                </a:cubicBezTo>
                <a:cubicBezTo>
                  <a:pt x="8006080" y="857047"/>
                  <a:pt x="8006080" y="857047"/>
                  <a:pt x="7889742" y="857047"/>
                </a:cubicBezTo>
                <a:lnTo>
                  <a:pt x="7782893" y="857047"/>
                </a:lnTo>
                <a:lnTo>
                  <a:pt x="7776190" y="857047"/>
                </a:lnTo>
                <a:lnTo>
                  <a:pt x="7730315" y="857047"/>
                </a:lnTo>
                <a:lnTo>
                  <a:pt x="7729264" y="857047"/>
                </a:lnTo>
                <a:lnTo>
                  <a:pt x="7601893" y="857047"/>
                </a:lnTo>
                <a:lnTo>
                  <a:pt x="7467477" y="857047"/>
                </a:lnTo>
                <a:lnTo>
                  <a:pt x="7353856" y="857047"/>
                </a:lnTo>
                <a:lnTo>
                  <a:pt x="7075374" y="857047"/>
                </a:lnTo>
                <a:lnTo>
                  <a:pt x="6944929" y="857047"/>
                </a:lnTo>
                <a:lnTo>
                  <a:pt x="6528153" y="857047"/>
                </a:lnTo>
                <a:lnTo>
                  <a:pt x="6334891" y="857047"/>
                </a:lnTo>
                <a:lnTo>
                  <a:pt x="5799962" y="857047"/>
                </a:lnTo>
                <a:cubicBezTo>
                  <a:pt x="5799962" y="857047"/>
                  <a:pt x="5799962" y="857047"/>
                  <a:pt x="5722554" y="857047"/>
                </a:cubicBezTo>
                <a:cubicBezTo>
                  <a:pt x="5722554" y="857047"/>
                  <a:pt x="5722554" y="857047"/>
                  <a:pt x="5648775" y="857047"/>
                </a:cubicBezTo>
                <a:lnTo>
                  <a:pt x="5483520" y="857047"/>
                </a:lnTo>
                <a:lnTo>
                  <a:pt x="5473550" y="857047"/>
                </a:lnTo>
                <a:cubicBezTo>
                  <a:pt x="5390548" y="857047"/>
                  <a:pt x="5279879" y="857047"/>
                  <a:pt x="5132321" y="857047"/>
                </a:cubicBezTo>
                <a:cubicBezTo>
                  <a:pt x="5132321" y="857047"/>
                  <a:pt x="5132321" y="857047"/>
                  <a:pt x="5047108" y="857047"/>
                </a:cubicBezTo>
                <a:lnTo>
                  <a:pt x="4954764" y="857047"/>
                </a:lnTo>
                <a:lnTo>
                  <a:pt x="4930335" y="857047"/>
                </a:lnTo>
                <a:cubicBezTo>
                  <a:pt x="4829342" y="857047"/>
                  <a:pt x="4677853" y="857047"/>
                  <a:pt x="4450619" y="857047"/>
                </a:cubicBezTo>
                <a:lnTo>
                  <a:pt x="4350592" y="857047"/>
                </a:lnTo>
                <a:lnTo>
                  <a:pt x="4335538" y="857047"/>
                </a:lnTo>
                <a:lnTo>
                  <a:pt x="4230161" y="857047"/>
                </a:lnTo>
                <a:lnTo>
                  <a:pt x="4215812" y="857047"/>
                </a:lnTo>
                <a:lnTo>
                  <a:pt x="4115374" y="857047"/>
                </a:lnTo>
                <a:lnTo>
                  <a:pt x="4049804" y="857047"/>
                </a:lnTo>
                <a:lnTo>
                  <a:pt x="3842757" y="857047"/>
                </a:lnTo>
                <a:lnTo>
                  <a:pt x="3614977" y="857047"/>
                </a:lnTo>
                <a:lnTo>
                  <a:pt x="3516436" y="857047"/>
                </a:lnTo>
                <a:cubicBezTo>
                  <a:pt x="3516436" y="857047"/>
                  <a:pt x="3516436" y="857047"/>
                  <a:pt x="3452333" y="857047"/>
                </a:cubicBezTo>
                <a:lnTo>
                  <a:pt x="3311869" y="857047"/>
                </a:lnTo>
                <a:lnTo>
                  <a:pt x="3300088" y="857047"/>
                </a:lnTo>
                <a:lnTo>
                  <a:pt x="3272588" y="857047"/>
                </a:lnTo>
                <a:lnTo>
                  <a:pt x="3179295" y="857047"/>
                </a:lnTo>
                <a:lnTo>
                  <a:pt x="3003610" y="857047"/>
                </a:lnTo>
                <a:lnTo>
                  <a:pt x="2997618" y="857047"/>
                </a:lnTo>
                <a:cubicBezTo>
                  <a:pt x="2683367" y="857047"/>
                  <a:pt x="2054864" y="857047"/>
                  <a:pt x="797860" y="857047"/>
                </a:cubicBezTo>
                <a:cubicBezTo>
                  <a:pt x="797860" y="857047"/>
                  <a:pt x="797860" y="857047"/>
                  <a:pt x="0" y="857047"/>
                </a:cubicBezTo>
                <a:cubicBezTo>
                  <a:pt x="0" y="857047"/>
                  <a:pt x="0" y="857047"/>
                  <a:pt x="0" y="0"/>
                </a:cubicBezTo>
                <a:close/>
              </a:path>
            </a:pathLst>
          </a:custGeom>
          <a:solidFill>
            <a:schemeClr val="accent1"/>
          </a:solidFill>
          <a:ln>
            <a:noFill/>
          </a:ln>
        </p:spPr>
        <p:txBody>
          <a:bodyPr vert="horz" wrap="square" lIns="91440" tIns="45720" rIns="91440" bIns="45720" numCol="1" anchor="t" anchorCtr="0" compatLnSpc="1">
            <a:prstTxWarp prst="textNoShape">
              <a:avLst/>
            </a:prstTxWarp>
            <a:noAutofit/>
          </a:bodyPr>
          <a:lstStyle/>
          <a:p>
            <a:endParaRPr lang="en-US"/>
          </a:p>
        </p:txBody>
      </p:sp>
      <p:pic>
        <p:nvPicPr>
          <p:cNvPr id="3" name="Picture 3" descr="Logo, company name&#10;&#10;Description automatically generated">
            <a:extLst>
              <a:ext uri="{FF2B5EF4-FFF2-40B4-BE49-F238E27FC236}">
                <a16:creationId xmlns:a16="http://schemas.microsoft.com/office/drawing/2014/main" id="{A0CED444-22A4-4C21-A7B3-0A60A23222BB}"/>
              </a:ext>
            </a:extLst>
          </p:cNvPr>
          <p:cNvPicPr>
            <a:picLocks noChangeAspect="1"/>
          </p:cNvPicPr>
          <p:nvPr/>
        </p:nvPicPr>
        <p:blipFill>
          <a:blip r:embed="rId3"/>
          <a:stretch>
            <a:fillRect/>
          </a:stretch>
        </p:blipFill>
        <p:spPr>
          <a:xfrm>
            <a:off x="8504253" y="2063871"/>
            <a:ext cx="2724242" cy="2724242"/>
          </a:xfrm>
          <a:prstGeom prst="rect">
            <a:avLst/>
          </a:prstGeom>
        </p:spPr>
      </p:pic>
      <p:sp>
        <p:nvSpPr>
          <p:cNvPr id="4" name="TextBox 3"/>
          <p:cNvSpPr txBox="1"/>
          <p:nvPr/>
        </p:nvSpPr>
        <p:spPr>
          <a:xfrm>
            <a:off x="227012" y="6397960"/>
            <a:ext cx="3642360" cy="338554"/>
          </a:xfrm>
          <a:prstGeom prst="rect">
            <a:avLst/>
          </a:prstGeom>
          <a:noFill/>
        </p:spPr>
        <p:txBody>
          <a:bodyPr wrap="square" rtlCol="0">
            <a:spAutoFit/>
          </a:bodyPr>
          <a:lstStyle/>
          <a:p>
            <a:r>
              <a:rPr lang="en-US" sz="1600" b="1" i="1" dirty="0" smtClean="0">
                <a:solidFill>
                  <a:schemeClr val="bg1"/>
                </a:solidFill>
              </a:rPr>
              <a:t>UPDATED: 10/27/21</a:t>
            </a:r>
            <a:endParaRPr lang="en-US" sz="1600" b="1" i="1" dirty="0">
              <a:solidFill>
                <a:schemeClr val="bg1"/>
              </a:solidFill>
            </a:endParaRPr>
          </a:p>
        </p:txBody>
      </p:sp>
    </p:spTree>
    <p:extLst>
      <p:ext uri="{BB962C8B-B14F-4D97-AF65-F5344CB8AC3E}">
        <p14:creationId xmlns:p14="http://schemas.microsoft.com/office/powerpoint/2010/main" val="1723144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1556" y="624110"/>
            <a:ext cx="10272887" cy="1046646"/>
          </a:xfrm>
        </p:spPr>
        <p:txBody>
          <a:bodyPr>
            <a:normAutofit/>
          </a:bodyPr>
          <a:lstStyle/>
          <a:p>
            <a:r>
              <a:rPr lang="en-US" sz="2000" b="1" dirty="0">
                <a:solidFill>
                  <a:schemeClr val="tx1"/>
                </a:solidFill>
              </a:rPr>
              <a:t>Goal II: </a:t>
            </a:r>
            <a:r>
              <a:rPr lang="en-US" sz="2000" dirty="0">
                <a:solidFill>
                  <a:schemeClr val="tx1"/>
                </a:solidFill>
              </a:rPr>
              <a:t>By 2024, increase fall-to-fall retention of all students by 10%.</a:t>
            </a:r>
            <a:br>
              <a:rPr lang="en-US" sz="2000" dirty="0">
                <a:solidFill>
                  <a:schemeClr val="tx1"/>
                </a:solidFill>
              </a:rPr>
            </a:br>
            <a:endParaRPr lang="en-US" sz="2000" dirty="0">
              <a:solidFill>
                <a:schemeClr val="tx1"/>
              </a:solidFill>
            </a:endParaRPr>
          </a:p>
        </p:txBody>
      </p:sp>
      <p:sp>
        <p:nvSpPr>
          <p:cNvPr id="5" name="Content Placeholder 4">
            <a:extLst>
              <a:ext uri="{FF2B5EF4-FFF2-40B4-BE49-F238E27FC236}">
                <a16:creationId xmlns:a16="http://schemas.microsoft.com/office/drawing/2014/main" id="{5795ED93-C12D-4DF1-AD06-6A5F8C68543F}"/>
              </a:ext>
            </a:extLst>
          </p:cNvPr>
          <p:cNvSpPr>
            <a:spLocks noGrp="1"/>
          </p:cNvSpPr>
          <p:nvPr>
            <p:ph idx="1"/>
          </p:nvPr>
        </p:nvSpPr>
        <p:spPr>
          <a:xfrm>
            <a:off x="1398587" y="2307478"/>
            <a:ext cx="10530814" cy="4550521"/>
          </a:xfrm>
          <a:solidFill>
            <a:schemeClr val="bg1">
              <a:lumMod val="85000"/>
              <a:alpha val="90000"/>
            </a:schemeClr>
          </a:solidFill>
        </p:spPr>
        <p:txBody>
          <a:bodyPr vert="horz" lIns="91440" tIns="45720" rIns="91440" bIns="45720" rtlCol="0" anchor="t">
            <a:noAutofit/>
          </a:bodyPr>
          <a:lstStyle/>
          <a:p>
            <a:pPr>
              <a:buFont typeface="Arial" panose="020B0604020202020204" pitchFamily="34" charset="0"/>
              <a:buChar char="•"/>
            </a:pPr>
            <a:r>
              <a:rPr lang="en-US" sz="2200" smtClean="0">
                <a:solidFill>
                  <a:schemeClr val="tx1"/>
                </a:solidFill>
              </a:rPr>
              <a:t>Implement </a:t>
            </a:r>
            <a:r>
              <a:rPr lang="en-US" sz="2200" dirty="0">
                <a:solidFill>
                  <a:schemeClr val="tx1"/>
                </a:solidFill>
              </a:rPr>
              <a:t>Case Load Appreciative </a:t>
            </a:r>
            <a:r>
              <a:rPr lang="en-US" sz="2200" dirty="0" smtClean="0">
                <a:solidFill>
                  <a:schemeClr val="tx1"/>
                </a:solidFill>
              </a:rPr>
              <a:t>Advising.</a:t>
            </a:r>
            <a:endParaRPr lang="en-US" sz="2200" dirty="0">
              <a:solidFill>
                <a:schemeClr val="tx1"/>
              </a:solidFill>
            </a:endParaRPr>
          </a:p>
          <a:p>
            <a:pPr lvl="0">
              <a:buFont typeface="Arial" panose="020B0604020202020204" pitchFamily="34" charset="0"/>
              <a:buChar char="•"/>
            </a:pPr>
            <a:r>
              <a:rPr lang="en-US" sz="2200" dirty="0">
                <a:solidFill>
                  <a:schemeClr val="tx1"/>
                </a:solidFill>
              </a:rPr>
              <a:t>Implement Auto Enrollment for existing cohort </a:t>
            </a:r>
            <a:r>
              <a:rPr lang="en-US" sz="2200" dirty="0" smtClean="0">
                <a:solidFill>
                  <a:schemeClr val="tx1"/>
                </a:solidFill>
              </a:rPr>
              <a:t>programs.</a:t>
            </a:r>
            <a:endParaRPr lang="en-US" sz="2200" dirty="0">
              <a:solidFill>
                <a:schemeClr val="tx1"/>
              </a:solidFill>
            </a:endParaRPr>
          </a:p>
          <a:p>
            <a:pPr lvl="0">
              <a:buFont typeface="Arial" panose="020B0604020202020204" pitchFamily="34" charset="0"/>
              <a:buChar char="•"/>
            </a:pPr>
            <a:r>
              <a:rPr lang="en-US" sz="2200" dirty="0">
                <a:solidFill>
                  <a:schemeClr val="tx1"/>
                </a:solidFill>
              </a:rPr>
              <a:t>Identify pathways where COLL101 or embedded outcomes are not </a:t>
            </a:r>
            <a:r>
              <a:rPr lang="en-US" sz="2200" dirty="0" smtClean="0">
                <a:solidFill>
                  <a:schemeClr val="tx1"/>
                </a:solidFill>
              </a:rPr>
              <a:t>present.</a:t>
            </a:r>
            <a:endParaRPr lang="en-US" sz="2200" dirty="0">
              <a:solidFill>
                <a:schemeClr val="tx1"/>
              </a:solidFill>
            </a:endParaRPr>
          </a:p>
          <a:p>
            <a:pPr>
              <a:buFont typeface="Arial" panose="020B0604020202020204" pitchFamily="34" charset="0"/>
              <a:buChar char="•"/>
            </a:pPr>
            <a:endParaRPr lang="en-US" sz="2200" dirty="0">
              <a:solidFill>
                <a:schemeClr val="tx1"/>
              </a:solidFill>
            </a:endParaRPr>
          </a:p>
        </p:txBody>
      </p:sp>
      <p:grpSp>
        <p:nvGrpSpPr>
          <p:cNvPr id="12" name="Group 11">
            <a:extLst>
              <a:ext uri="{FF2B5EF4-FFF2-40B4-BE49-F238E27FC236}">
                <a16:creationId xmlns:a16="http://schemas.microsoft.com/office/drawing/2014/main" id="{6A10A797-CAE6-42DD-90E6-996FEA9AF78D}"/>
              </a:ext>
            </a:extLst>
          </p:cNvPr>
          <p:cNvGrpSpPr/>
          <p:nvPr/>
        </p:nvGrpSpPr>
        <p:grpSpPr>
          <a:xfrm>
            <a:off x="1398587" y="1731478"/>
            <a:ext cx="10530814" cy="576000"/>
            <a:chOff x="0" y="11386"/>
            <a:chExt cx="10530814" cy="576000"/>
          </a:xfrm>
        </p:grpSpPr>
        <p:sp>
          <p:nvSpPr>
            <p:cNvPr id="13" name="Rectangle 12">
              <a:extLst>
                <a:ext uri="{FF2B5EF4-FFF2-40B4-BE49-F238E27FC236}">
                  <a16:creationId xmlns:a16="http://schemas.microsoft.com/office/drawing/2014/main" id="{7BC5581A-3BEA-47C1-86B6-755A856F89F4}"/>
                </a:ext>
              </a:extLst>
            </p:cNvPr>
            <p:cNvSpPr/>
            <p:nvPr/>
          </p:nvSpPr>
          <p:spPr>
            <a:xfrm>
              <a:off x="0" y="11386"/>
              <a:ext cx="10530814" cy="576000"/>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TextBox 13">
              <a:extLst>
                <a:ext uri="{FF2B5EF4-FFF2-40B4-BE49-F238E27FC236}">
                  <a16:creationId xmlns:a16="http://schemas.microsoft.com/office/drawing/2014/main" id="{BE1ACD19-61A6-48D8-BC35-591F8E662519}"/>
                </a:ext>
              </a:extLst>
            </p:cNvPr>
            <p:cNvSpPr txBox="1"/>
            <p:nvPr/>
          </p:nvSpPr>
          <p:spPr>
            <a:xfrm>
              <a:off x="0" y="11386"/>
              <a:ext cx="10530814" cy="5760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2240" tIns="81280" rIns="142240" bIns="81280" numCol="1" spcCol="1270" anchor="ctr" anchorCtr="0">
              <a:noAutofit/>
            </a:bodyPr>
            <a:lstStyle/>
            <a:p>
              <a:pPr marL="0" lvl="0" indent="0" algn="ctr" defTabSz="889000" rtl="0">
                <a:lnSpc>
                  <a:spcPct val="90000"/>
                </a:lnSpc>
                <a:spcBef>
                  <a:spcPct val="0"/>
                </a:spcBef>
                <a:spcAft>
                  <a:spcPct val="35000"/>
                </a:spcAft>
                <a:buNone/>
              </a:pPr>
              <a:r>
                <a:rPr lang="en-US" sz="2000" b="1" kern="1200" dirty="0" smtClean="0"/>
                <a:t>Strategies (Cont.)</a:t>
              </a:r>
              <a:endParaRPr lang="en-US" sz="2000" kern="1200" dirty="0"/>
            </a:p>
          </p:txBody>
        </p:sp>
      </p:grpSp>
    </p:spTree>
    <p:extLst>
      <p:ext uri="{BB962C8B-B14F-4D97-AF65-F5344CB8AC3E}">
        <p14:creationId xmlns:p14="http://schemas.microsoft.com/office/powerpoint/2010/main" val="13112695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1556" y="624110"/>
            <a:ext cx="10272887" cy="1046646"/>
          </a:xfrm>
        </p:spPr>
        <p:txBody>
          <a:bodyPr>
            <a:normAutofit/>
          </a:bodyPr>
          <a:lstStyle/>
          <a:p>
            <a:r>
              <a:rPr lang="en-US" sz="2000" b="1" dirty="0">
                <a:solidFill>
                  <a:schemeClr val="tx1"/>
                </a:solidFill>
              </a:rPr>
              <a:t>Goal III: </a:t>
            </a:r>
            <a:r>
              <a:rPr lang="en-US" sz="2000" dirty="0">
                <a:solidFill>
                  <a:schemeClr val="tx1"/>
                </a:solidFill>
              </a:rPr>
              <a:t>By 2024, reduce the equity gap by 50% for non-dominant historically underrepresented students in retention, progression, and completion. </a:t>
            </a:r>
            <a:br>
              <a:rPr lang="en-US" sz="2000" dirty="0">
                <a:solidFill>
                  <a:schemeClr val="tx1"/>
                </a:solidFill>
              </a:rPr>
            </a:br>
            <a:endParaRPr lang="en-US" sz="2000" dirty="0">
              <a:solidFill>
                <a:schemeClr val="tx1"/>
              </a:solidFill>
            </a:endParaRPr>
          </a:p>
        </p:txBody>
      </p:sp>
      <p:sp>
        <p:nvSpPr>
          <p:cNvPr id="5" name="Content Placeholder 4">
            <a:extLst>
              <a:ext uri="{FF2B5EF4-FFF2-40B4-BE49-F238E27FC236}">
                <a16:creationId xmlns:a16="http://schemas.microsoft.com/office/drawing/2014/main" id="{5795ED93-C12D-4DF1-AD06-6A5F8C68543F}"/>
              </a:ext>
            </a:extLst>
          </p:cNvPr>
          <p:cNvSpPr>
            <a:spLocks noGrp="1"/>
          </p:cNvSpPr>
          <p:nvPr>
            <p:ph idx="1"/>
          </p:nvPr>
        </p:nvSpPr>
        <p:spPr>
          <a:xfrm>
            <a:off x="1398587" y="2307478"/>
            <a:ext cx="10530814" cy="4550521"/>
          </a:xfrm>
          <a:solidFill>
            <a:schemeClr val="bg1">
              <a:lumMod val="85000"/>
              <a:alpha val="90000"/>
            </a:schemeClr>
          </a:solidFill>
        </p:spPr>
        <p:txBody>
          <a:bodyPr vert="horz" lIns="91440" tIns="45720" rIns="91440" bIns="45720" rtlCol="0" anchor="t">
            <a:noAutofit/>
          </a:bodyPr>
          <a:lstStyle/>
          <a:p>
            <a:pPr>
              <a:buFont typeface="Arial" panose="020B0604020202020204" pitchFamily="34" charset="0"/>
              <a:buChar char="•"/>
            </a:pPr>
            <a:r>
              <a:rPr lang="en-US" sz="2200" dirty="0">
                <a:solidFill>
                  <a:schemeClr val="tx1"/>
                </a:solidFill>
              </a:rPr>
              <a:t>Implement culturally inclusive programming, engagement, services and activities (e.g., culturally responsive orientation; academic appreciative advising; holistic supports for systemically non dominant population, through equity competent Career exploration and/or College Success Courses</a:t>
            </a:r>
            <a:r>
              <a:rPr lang="en-US" sz="2200" dirty="0" smtClean="0">
                <a:solidFill>
                  <a:schemeClr val="tx1"/>
                </a:solidFill>
              </a:rPr>
              <a:t>).</a:t>
            </a:r>
          </a:p>
          <a:p>
            <a:pPr>
              <a:buFont typeface="Arial" panose="020B0604020202020204" pitchFamily="34" charset="0"/>
              <a:buChar char="•"/>
            </a:pPr>
            <a:r>
              <a:rPr lang="en-US" sz="2200" dirty="0">
                <a:solidFill>
                  <a:schemeClr val="tx1"/>
                </a:solidFill>
              </a:rPr>
              <a:t>Develop co-requisite courses and other student supports to reduce equity gaps in gateway course success.</a:t>
            </a:r>
          </a:p>
          <a:p>
            <a:pPr>
              <a:buFont typeface="Arial" panose="020B0604020202020204" pitchFamily="34" charset="0"/>
              <a:buChar char="•"/>
            </a:pPr>
            <a:r>
              <a:rPr lang="en-US" sz="2200" dirty="0">
                <a:solidFill>
                  <a:schemeClr val="tx1"/>
                </a:solidFill>
              </a:rPr>
              <a:t>Embed program-relevant Power, Privilege, and Inequity course work into all degree programs.</a:t>
            </a:r>
          </a:p>
          <a:p>
            <a:pPr>
              <a:buFont typeface="Arial" panose="020B0604020202020204" pitchFamily="34" charset="0"/>
              <a:buChar char="•"/>
            </a:pPr>
            <a:r>
              <a:rPr lang="en-US" sz="2200" dirty="0">
                <a:solidFill>
                  <a:schemeClr val="tx1"/>
                </a:solidFill>
              </a:rPr>
              <a:t>Increase the number of systemically non-dominant students entering and completing high-demand, high wage programs.</a:t>
            </a:r>
          </a:p>
          <a:p>
            <a:pPr>
              <a:buFont typeface="Arial" panose="020B0604020202020204" pitchFamily="34" charset="0"/>
              <a:buChar char="•"/>
            </a:pPr>
            <a:endParaRPr lang="en-US" sz="2200" dirty="0">
              <a:solidFill>
                <a:schemeClr val="tx1"/>
              </a:solidFill>
            </a:endParaRPr>
          </a:p>
        </p:txBody>
      </p:sp>
      <p:grpSp>
        <p:nvGrpSpPr>
          <p:cNvPr id="12" name="Group 11">
            <a:extLst>
              <a:ext uri="{FF2B5EF4-FFF2-40B4-BE49-F238E27FC236}">
                <a16:creationId xmlns:a16="http://schemas.microsoft.com/office/drawing/2014/main" id="{6A10A797-CAE6-42DD-90E6-996FEA9AF78D}"/>
              </a:ext>
            </a:extLst>
          </p:cNvPr>
          <p:cNvGrpSpPr/>
          <p:nvPr/>
        </p:nvGrpSpPr>
        <p:grpSpPr>
          <a:xfrm>
            <a:off x="1398587" y="1731478"/>
            <a:ext cx="10530814" cy="576000"/>
            <a:chOff x="0" y="11386"/>
            <a:chExt cx="10530814" cy="576000"/>
          </a:xfrm>
        </p:grpSpPr>
        <p:sp>
          <p:nvSpPr>
            <p:cNvPr id="13" name="Rectangle 12">
              <a:extLst>
                <a:ext uri="{FF2B5EF4-FFF2-40B4-BE49-F238E27FC236}">
                  <a16:creationId xmlns:a16="http://schemas.microsoft.com/office/drawing/2014/main" id="{7BC5581A-3BEA-47C1-86B6-755A856F89F4}"/>
                </a:ext>
              </a:extLst>
            </p:cNvPr>
            <p:cNvSpPr/>
            <p:nvPr/>
          </p:nvSpPr>
          <p:spPr>
            <a:xfrm>
              <a:off x="0" y="11386"/>
              <a:ext cx="10530814" cy="576000"/>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TextBox 13">
              <a:extLst>
                <a:ext uri="{FF2B5EF4-FFF2-40B4-BE49-F238E27FC236}">
                  <a16:creationId xmlns:a16="http://schemas.microsoft.com/office/drawing/2014/main" id="{BE1ACD19-61A6-48D8-BC35-591F8E662519}"/>
                </a:ext>
              </a:extLst>
            </p:cNvPr>
            <p:cNvSpPr txBox="1"/>
            <p:nvPr/>
          </p:nvSpPr>
          <p:spPr>
            <a:xfrm>
              <a:off x="0" y="11386"/>
              <a:ext cx="10530814" cy="5760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2240" tIns="81280" rIns="142240" bIns="81280" numCol="1" spcCol="1270" anchor="ctr" anchorCtr="0">
              <a:noAutofit/>
            </a:bodyPr>
            <a:lstStyle/>
            <a:p>
              <a:pPr marL="0" lvl="0" indent="0" algn="ctr" defTabSz="889000" rtl="0">
                <a:lnSpc>
                  <a:spcPct val="90000"/>
                </a:lnSpc>
                <a:spcBef>
                  <a:spcPct val="0"/>
                </a:spcBef>
                <a:spcAft>
                  <a:spcPct val="35000"/>
                </a:spcAft>
                <a:buNone/>
              </a:pPr>
              <a:r>
                <a:rPr lang="en-US" sz="2000" b="1" kern="1200" dirty="0" smtClean="0"/>
                <a:t>Strategies</a:t>
              </a:r>
              <a:endParaRPr lang="en-US" sz="2000" kern="1200" dirty="0"/>
            </a:p>
          </p:txBody>
        </p:sp>
      </p:grpSp>
    </p:spTree>
    <p:extLst>
      <p:ext uri="{BB962C8B-B14F-4D97-AF65-F5344CB8AC3E}">
        <p14:creationId xmlns:p14="http://schemas.microsoft.com/office/powerpoint/2010/main" val="5984597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1556" y="624110"/>
            <a:ext cx="10272887" cy="1046646"/>
          </a:xfrm>
        </p:spPr>
        <p:txBody>
          <a:bodyPr>
            <a:normAutofit/>
          </a:bodyPr>
          <a:lstStyle/>
          <a:p>
            <a:r>
              <a:rPr lang="en-US" sz="2000" b="1" dirty="0">
                <a:solidFill>
                  <a:schemeClr val="tx1"/>
                </a:solidFill>
              </a:rPr>
              <a:t>Goal III: </a:t>
            </a:r>
            <a:r>
              <a:rPr lang="en-US" sz="2000" dirty="0">
                <a:solidFill>
                  <a:schemeClr val="tx1"/>
                </a:solidFill>
              </a:rPr>
              <a:t>By 2024, reduce the equity gap by 50% for non-dominant historically underrepresented students in retention, progression, and completion. </a:t>
            </a:r>
            <a:br>
              <a:rPr lang="en-US" sz="2000" dirty="0">
                <a:solidFill>
                  <a:schemeClr val="tx1"/>
                </a:solidFill>
              </a:rPr>
            </a:br>
            <a:endParaRPr lang="en-US" sz="2000" dirty="0">
              <a:solidFill>
                <a:schemeClr val="tx1"/>
              </a:solidFill>
            </a:endParaRPr>
          </a:p>
        </p:txBody>
      </p:sp>
      <p:sp>
        <p:nvSpPr>
          <p:cNvPr id="5" name="Content Placeholder 4">
            <a:extLst>
              <a:ext uri="{FF2B5EF4-FFF2-40B4-BE49-F238E27FC236}">
                <a16:creationId xmlns:a16="http://schemas.microsoft.com/office/drawing/2014/main" id="{5795ED93-C12D-4DF1-AD06-6A5F8C68543F}"/>
              </a:ext>
            </a:extLst>
          </p:cNvPr>
          <p:cNvSpPr>
            <a:spLocks noGrp="1"/>
          </p:cNvSpPr>
          <p:nvPr>
            <p:ph idx="1"/>
          </p:nvPr>
        </p:nvSpPr>
        <p:spPr>
          <a:xfrm>
            <a:off x="1398587" y="2307478"/>
            <a:ext cx="10530814" cy="4550521"/>
          </a:xfrm>
          <a:solidFill>
            <a:schemeClr val="bg1">
              <a:lumMod val="85000"/>
              <a:alpha val="90000"/>
            </a:schemeClr>
          </a:solidFill>
        </p:spPr>
        <p:txBody>
          <a:bodyPr vert="horz" lIns="91440" tIns="45720" rIns="91440" bIns="45720" rtlCol="0" anchor="t">
            <a:noAutofit/>
          </a:bodyPr>
          <a:lstStyle/>
          <a:p>
            <a:pPr>
              <a:buFont typeface="Arial" panose="020B0604020202020204" pitchFamily="34" charset="0"/>
              <a:buChar char="•"/>
            </a:pPr>
            <a:r>
              <a:rPr lang="en-US" sz="2200" dirty="0" smtClean="0">
                <a:solidFill>
                  <a:schemeClr val="tx1"/>
                </a:solidFill>
              </a:rPr>
              <a:t>Enhance </a:t>
            </a:r>
            <a:r>
              <a:rPr lang="en-US" sz="2200" dirty="0">
                <a:solidFill>
                  <a:schemeClr val="tx1"/>
                </a:solidFill>
              </a:rPr>
              <a:t>academic student supports to reduce equity gaps in course success.</a:t>
            </a:r>
          </a:p>
          <a:p>
            <a:pPr>
              <a:buFont typeface="Arial" panose="020B0604020202020204" pitchFamily="34" charset="0"/>
              <a:buChar char="•"/>
            </a:pPr>
            <a:r>
              <a:rPr lang="en-US" sz="2200" dirty="0">
                <a:solidFill>
                  <a:schemeClr val="tx1"/>
                </a:solidFill>
              </a:rPr>
              <a:t>Accelerate rates of English completion within the first </a:t>
            </a:r>
            <a:r>
              <a:rPr lang="en-US" sz="2200" dirty="0" smtClean="0">
                <a:solidFill>
                  <a:schemeClr val="tx1"/>
                </a:solidFill>
              </a:rPr>
              <a:t>year.</a:t>
            </a:r>
            <a:endParaRPr lang="en-US" sz="2200" dirty="0">
              <a:solidFill>
                <a:schemeClr val="tx1"/>
              </a:solidFill>
            </a:endParaRPr>
          </a:p>
          <a:p>
            <a:pPr>
              <a:buFont typeface="Arial" panose="020B0604020202020204" pitchFamily="34" charset="0"/>
              <a:buChar char="•"/>
            </a:pPr>
            <a:r>
              <a:rPr lang="en-US" sz="2200" dirty="0">
                <a:solidFill>
                  <a:schemeClr val="tx1"/>
                </a:solidFill>
              </a:rPr>
              <a:t>Accelerate rates of math completion within the first </a:t>
            </a:r>
            <a:r>
              <a:rPr lang="en-US" sz="2200" dirty="0" smtClean="0">
                <a:solidFill>
                  <a:schemeClr val="tx1"/>
                </a:solidFill>
              </a:rPr>
              <a:t>year.</a:t>
            </a:r>
            <a:endParaRPr lang="en-US" sz="2200" dirty="0">
              <a:solidFill>
                <a:schemeClr val="tx1"/>
              </a:solidFill>
            </a:endParaRPr>
          </a:p>
          <a:p>
            <a:pPr>
              <a:buFont typeface="Arial" panose="020B0604020202020204" pitchFamily="34" charset="0"/>
              <a:buChar char="•"/>
            </a:pPr>
            <a:r>
              <a:rPr lang="en-US" sz="2200" dirty="0">
                <a:solidFill>
                  <a:schemeClr val="tx1"/>
                </a:solidFill>
              </a:rPr>
              <a:t>Leverage the efforts of TLC, ODEI, and SBCTC to provide equity focused professional development training for faculty &amp; staff.</a:t>
            </a:r>
          </a:p>
          <a:p>
            <a:pPr>
              <a:buFont typeface="Arial" panose="020B0604020202020204" pitchFamily="34" charset="0"/>
              <a:buChar char="•"/>
            </a:pPr>
            <a:r>
              <a:rPr lang="en-US" sz="2200" dirty="0">
                <a:solidFill>
                  <a:schemeClr val="tx1"/>
                </a:solidFill>
              </a:rPr>
              <a:t>Create MESA mentorship program to increase historically underrepresented student of color enrollment, retention, and completion in STEM-related programs.</a:t>
            </a:r>
          </a:p>
          <a:p>
            <a:pPr>
              <a:buFont typeface="Arial" panose="020B0604020202020204" pitchFamily="34" charset="0"/>
              <a:buChar char="•"/>
            </a:pPr>
            <a:r>
              <a:rPr lang="en-US" sz="2200" dirty="0">
                <a:solidFill>
                  <a:schemeClr val="tx1"/>
                </a:solidFill>
              </a:rPr>
              <a:t>Continue to infuse culturally responsive curriculum throughout Clark programs.</a:t>
            </a:r>
          </a:p>
        </p:txBody>
      </p:sp>
      <p:grpSp>
        <p:nvGrpSpPr>
          <p:cNvPr id="12" name="Group 11">
            <a:extLst>
              <a:ext uri="{FF2B5EF4-FFF2-40B4-BE49-F238E27FC236}">
                <a16:creationId xmlns:a16="http://schemas.microsoft.com/office/drawing/2014/main" id="{6A10A797-CAE6-42DD-90E6-996FEA9AF78D}"/>
              </a:ext>
            </a:extLst>
          </p:cNvPr>
          <p:cNvGrpSpPr/>
          <p:nvPr/>
        </p:nvGrpSpPr>
        <p:grpSpPr>
          <a:xfrm>
            <a:off x="1398587" y="1731478"/>
            <a:ext cx="10530814" cy="576000"/>
            <a:chOff x="0" y="11386"/>
            <a:chExt cx="10530814" cy="576000"/>
          </a:xfrm>
        </p:grpSpPr>
        <p:sp>
          <p:nvSpPr>
            <p:cNvPr id="13" name="Rectangle 12">
              <a:extLst>
                <a:ext uri="{FF2B5EF4-FFF2-40B4-BE49-F238E27FC236}">
                  <a16:creationId xmlns:a16="http://schemas.microsoft.com/office/drawing/2014/main" id="{7BC5581A-3BEA-47C1-86B6-755A856F89F4}"/>
                </a:ext>
              </a:extLst>
            </p:cNvPr>
            <p:cNvSpPr/>
            <p:nvPr/>
          </p:nvSpPr>
          <p:spPr>
            <a:xfrm>
              <a:off x="0" y="11386"/>
              <a:ext cx="10530814" cy="576000"/>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TextBox 13">
              <a:extLst>
                <a:ext uri="{FF2B5EF4-FFF2-40B4-BE49-F238E27FC236}">
                  <a16:creationId xmlns:a16="http://schemas.microsoft.com/office/drawing/2014/main" id="{BE1ACD19-61A6-48D8-BC35-591F8E662519}"/>
                </a:ext>
              </a:extLst>
            </p:cNvPr>
            <p:cNvSpPr txBox="1"/>
            <p:nvPr/>
          </p:nvSpPr>
          <p:spPr>
            <a:xfrm>
              <a:off x="0" y="11386"/>
              <a:ext cx="10530814" cy="5760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b="1" dirty="0"/>
                <a:t>Strategies (Cont.)</a:t>
              </a:r>
              <a:endParaRPr lang="en-US" sz="2000" dirty="0"/>
            </a:p>
          </p:txBody>
        </p:sp>
      </p:grpSp>
    </p:spTree>
    <p:extLst>
      <p:ext uri="{BB962C8B-B14F-4D97-AF65-F5344CB8AC3E}">
        <p14:creationId xmlns:p14="http://schemas.microsoft.com/office/powerpoint/2010/main" val="9321674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1556" y="624110"/>
            <a:ext cx="10272887" cy="1046646"/>
          </a:xfrm>
        </p:spPr>
        <p:txBody>
          <a:bodyPr>
            <a:normAutofit/>
          </a:bodyPr>
          <a:lstStyle/>
          <a:p>
            <a:r>
              <a:rPr lang="en-US" sz="2000" b="1" dirty="0">
                <a:solidFill>
                  <a:schemeClr val="tx1"/>
                </a:solidFill>
              </a:rPr>
              <a:t>Goal IV: </a:t>
            </a:r>
            <a:r>
              <a:rPr lang="en-US" sz="2000" dirty="0">
                <a:solidFill>
                  <a:schemeClr val="tx1"/>
                </a:solidFill>
              </a:rPr>
              <a:t>By 2024, increase student success outcomes by 5%.</a:t>
            </a:r>
            <a:br>
              <a:rPr lang="en-US" sz="2000" dirty="0">
                <a:solidFill>
                  <a:schemeClr val="tx1"/>
                </a:solidFill>
              </a:rPr>
            </a:br>
            <a:endParaRPr lang="en-US" sz="2000" dirty="0">
              <a:solidFill>
                <a:schemeClr val="tx1"/>
              </a:solidFill>
            </a:endParaRPr>
          </a:p>
        </p:txBody>
      </p:sp>
      <p:sp>
        <p:nvSpPr>
          <p:cNvPr id="5" name="Content Placeholder 4">
            <a:extLst>
              <a:ext uri="{FF2B5EF4-FFF2-40B4-BE49-F238E27FC236}">
                <a16:creationId xmlns:a16="http://schemas.microsoft.com/office/drawing/2014/main" id="{5795ED93-C12D-4DF1-AD06-6A5F8C68543F}"/>
              </a:ext>
            </a:extLst>
          </p:cNvPr>
          <p:cNvSpPr>
            <a:spLocks noGrp="1"/>
          </p:cNvSpPr>
          <p:nvPr>
            <p:ph idx="1"/>
          </p:nvPr>
        </p:nvSpPr>
        <p:spPr>
          <a:xfrm>
            <a:off x="1398587" y="2307478"/>
            <a:ext cx="10530814" cy="4550521"/>
          </a:xfrm>
          <a:solidFill>
            <a:schemeClr val="bg1">
              <a:lumMod val="85000"/>
              <a:alpha val="90000"/>
            </a:schemeClr>
          </a:solidFill>
        </p:spPr>
        <p:txBody>
          <a:bodyPr vert="horz" lIns="91440" tIns="45720" rIns="91440" bIns="45720" rtlCol="0" anchor="t">
            <a:noAutofit/>
          </a:bodyPr>
          <a:lstStyle/>
          <a:p>
            <a:pPr lvl="0">
              <a:buFont typeface="Arial" panose="020B0604020202020204" pitchFamily="34" charset="0"/>
              <a:buChar char="•"/>
            </a:pPr>
            <a:r>
              <a:rPr lang="en-US" sz="2200" dirty="0">
                <a:solidFill>
                  <a:schemeClr val="tx1"/>
                </a:solidFill>
              </a:rPr>
              <a:t>Intentional Marketing and Outreach Plan</a:t>
            </a:r>
          </a:p>
          <a:p>
            <a:pPr>
              <a:buFont typeface="Arial" panose="020B0604020202020204" pitchFamily="34" charset="0"/>
              <a:buChar char="•"/>
            </a:pPr>
            <a:r>
              <a:rPr lang="en-US" sz="2200" dirty="0">
                <a:solidFill>
                  <a:schemeClr val="tx1"/>
                </a:solidFill>
              </a:rPr>
              <a:t>Expand partnerships with industry, community organizations, and K-12.</a:t>
            </a:r>
          </a:p>
          <a:p>
            <a:pPr lvl="0">
              <a:buFont typeface="Arial" panose="020B0604020202020204" pitchFamily="34" charset="0"/>
              <a:buChar char="•"/>
            </a:pPr>
            <a:r>
              <a:rPr lang="en-US" sz="2200" dirty="0" smtClean="0">
                <a:solidFill>
                  <a:schemeClr val="tx1"/>
                </a:solidFill>
              </a:rPr>
              <a:t>Assess </a:t>
            </a:r>
            <a:r>
              <a:rPr lang="en-US" sz="2200" dirty="0">
                <a:solidFill>
                  <a:schemeClr val="tx1"/>
                </a:solidFill>
              </a:rPr>
              <a:t>the effectiveness of existing K-12 CTE </a:t>
            </a:r>
            <a:r>
              <a:rPr lang="en-US" sz="2200" dirty="0" smtClean="0">
                <a:solidFill>
                  <a:schemeClr val="tx1"/>
                </a:solidFill>
              </a:rPr>
              <a:t>articulations.</a:t>
            </a:r>
            <a:endParaRPr lang="en-US" sz="2200" dirty="0">
              <a:solidFill>
                <a:schemeClr val="tx1"/>
              </a:solidFill>
            </a:endParaRPr>
          </a:p>
          <a:p>
            <a:pPr lvl="0">
              <a:buFont typeface="Arial" panose="020B0604020202020204" pitchFamily="34" charset="0"/>
              <a:buChar char="•"/>
            </a:pPr>
            <a:r>
              <a:rPr lang="en-US" sz="2200" dirty="0" smtClean="0">
                <a:solidFill>
                  <a:schemeClr val="tx1"/>
                </a:solidFill>
              </a:rPr>
              <a:t>Assess </a:t>
            </a:r>
            <a:r>
              <a:rPr lang="en-US" sz="2200" dirty="0">
                <a:solidFill>
                  <a:schemeClr val="tx1"/>
                </a:solidFill>
              </a:rPr>
              <a:t>&amp; </a:t>
            </a:r>
            <a:r>
              <a:rPr lang="en-US" sz="2200" dirty="0" smtClean="0">
                <a:solidFill>
                  <a:schemeClr val="tx1"/>
                </a:solidFill>
              </a:rPr>
              <a:t>resolve </a:t>
            </a:r>
            <a:r>
              <a:rPr lang="en-US" sz="2200" dirty="0">
                <a:solidFill>
                  <a:schemeClr val="tx1"/>
                </a:solidFill>
              </a:rPr>
              <a:t>barriers in courses, processes, &amp; placement, etc. </a:t>
            </a:r>
          </a:p>
          <a:p>
            <a:pPr lvl="0">
              <a:buFont typeface="Arial" panose="020B0604020202020204" pitchFamily="34" charset="0"/>
              <a:buChar char="•"/>
            </a:pPr>
            <a:r>
              <a:rPr lang="en-US" sz="2200" dirty="0">
                <a:solidFill>
                  <a:schemeClr val="tx1"/>
                </a:solidFill>
              </a:rPr>
              <a:t>Utilize the program viability process to ensure programs are tied to industry and community </a:t>
            </a:r>
            <a:r>
              <a:rPr lang="en-US" sz="2200" dirty="0" smtClean="0">
                <a:solidFill>
                  <a:schemeClr val="tx1"/>
                </a:solidFill>
              </a:rPr>
              <a:t>needs.</a:t>
            </a:r>
            <a:endParaRPr lang="en-US" sz="2200" dirty="0">
              <a:solidFill>
                <a:schemeClr val="tx1"/>
              </a:solidFill>
            </a:endParaRPr>
          </a:p>
          <a:p>
            <a:pPr lvl="0">
              <a:buFont typeface="Arial" panose="020B0604020202020204" pitchFamily="34" charset="0"/>
              <a:buChar char="•"/>
            </a:pPr>
            <a:r>
              <a:rPr lang="en-US" sz="2200" dirty="0">
                <a:solidFill>
                  <a:schemeClr val="tx1"/>
                </a:solidFill>
              </a:rPr>
              <a:t>Assessment of student support, ensure intentional student milestones (i.e.. Connection to Advisors and Faculty</a:t>
            </a:r>
            <a:r>
              <a:rPr lang="en-US" sz="2200" dirty="0" smtClean="0">
                <a:solidFill>
                  <a:schemeClr val="tx1"/>
                </a:solidFill>
              </a:rPr>
              <a:t>).</a:t>
            </a:r>
            <a:endParaRPr lang="en-US" sz="2200" dirty="0">
              <a:solidFill>
                <a:schemeClr val="tx1"/>
              </a:solidFill>
            </a:endParaRPr>
          </a:p>
          <a:p>
            <a:pPr lvl="0">
              <a:buFont typeface="Arial" panose="020B0604020202020204" pitchFamily="34" charset="0"/>
              <a:buChar char="•"/>
            </a:pPr>
            <a:r>
              <a:rPr lang="en-US" sz="2200" dirty="0" smtClean="0">
                <a:solidFill>
                  <a:schemeClr val="tx1"/>
                </a:solidFill>
              </a:rPr>
              <a:t>Provide opportunities </a:t>
            </a:r>
            <a:r>
              <a:rPr lang="en-US" sz="2200" dirty="0">
                <a:solidFill>
                  <a:schemeClr val="tx1"/>
                </a:solidFill>
              </a:rPr>
              <a:t>for career connection early in </a:t>
            </a:r>
            <a:r>
              <a:rPr lang="en-US" sz="2200" dirty="0" smtClean="0">
                <a:solidFill>
                  <a:schemeClr val="tx1"/>
                </a:solidFill>
              </a:rPr>
              <a:t>pathway.</a:t>
            </a:r>
          </a:p>
          <a:p>
            <a:pPr>
              <a:buFont typeface="Arial" panose="020B0604020202020204" pitchFamily="34" charset="0"/>
              <a:buChar char="•"/>
            </a:pPr>
            <a:r>
              <a:rPr lang="en-US" sz="2200" dirty="0">
                <a:solidFill>
                  <a:schemeClr val="tx1"/>
                </a:solidFill>
              </a:rPr>
              <a:t>Develop part-time pathways for degree </a:t>
            </a:r>
            <a:r>
              <a:rPr lang="en-US" sz="2200" dirty="0" smtClean="0">
                <a:solidFill>
                  <a:schemeClr val="tx1"/>
                </a:solidFill>
              </a:rPr>
              <a:t>programs.</a:t>
            </a:r>
            <a:endParaRPr lang="en-US" sz="2200" dirty="0">
              <a:solidFill>
                <a:schemeClr val="tx1"/>
              </a:solidFill>
            </a:endParaRPr>
          </a:p>
          <a:p>
            <a:pPr>
              <a:buFont typeface="Arial" panose="020B0604020202020204" pitchFamily="34" charset="0"/>
              <a:buChar char="•"/>
            </a:pPr>
            <a:endParaRPr lang="en-US" sz="2200" dirty="0">
              <a:solidFill>
                <a:schemeClr val="tx1"/>
              </a:solidFill>
            </a:endParaRPr>
          </a:p>
        </p:txBody>
      </p:sp>
      <p:grpSp>
        <p:nvGrpSpPr>
          <p:cNvPr id="12" name="Group 11">
            <a:extLst>
              <a:ext uri="{FF2B5EF4-FFF2-40B4-BE49-F238E27FC236}">
                <a16:creationId xmlns:a16="http://schemas.microsoft.com/office/drawing/2014/main" id="{6A10A797-CAE6-42DD-90E6-996FEA9AF78D}"/>
              </a:ext>
            </a:extLst>
          </p:cNvPr>
          <p:cNvGrpSpPr/>
          <p:nvPr/>
        </p:nvGrpSpPr>
        <p:grpSpPr>
          <a:xfrm>
            <a:off x="1398587" y="1731478"/>
            <a:ext cx="10530814" cy="576000"/>
            <a:chOff x="0" y="11386"/>
            <a:chExt cx="10530814" cy="576000"/>
          </a:xfrm>
        </p:grpSpPr>
        <p:sp>
          <p:nvSpPr>
            <p:cNvPr id="13" name="Rectangle 12">
              <a:extLst>
                <a:ext uri="{FF2B5EF4-FFF2-40B4-BE49-F238E27FC236}">
                  <a16:creationId xmlns:a16="http://schemas.microsoft.com/office/drawing/2014/main" id="{7BC5581A-3BEA-47C1-86B6-755A856F89F4}"/>
                </a:ext>
              </a:extLst>
            </p:cNvPr>
            <p:cNvSpPr/>
            <p:nvPr/>
          </p:nvSpPr>
          <p:spPr>
            <a:xfrm>
              <a:off x="0" y="11386"/>
              <a:ext cx="10530814" cy="576000"/>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TextBox 13">
              <a:extLst>
                <a:ext uri="{FF2B5EF4-FFF2-40B4-BE49-F238E27FC236}">
                  <a16:creationId xmlns:a16="http://schemas.microsoft.com/office/drawing/2014/main" id="{BE1ACD19-61A6-48D8-BC35-591F8E662519}"/>
                </a:ext>
              </a:extLst>
            </p:cNvPr>
            <p:cNvSpPr txBox="1"/>
            <p:nvPr/>
          </p:nvSpPr>
          <p:spPr>
            <a:xfrm>
              <a:off x="0" y="11386"/>
              <a:ext cx="10530814" cy="5760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2240" tIns="81280" rIns="142240" bIns="81280" numCol="1" spcCol="1270" anchor="ctr" anchorCtr="0">
              <a:noAutofit/>
            </a:bodyPr>
            <a:lstStyle/>
            <a:p>
              <a:pPr marL="0" lvl="0" indent="0" algn="ctr" defTabSz="889000" rtl="0">
                <a:lnSpc>
                  <a:spcPct val="90000"/>
                </a:lnSpc>
                <a:spcBef>
                  <a:spcPct val="0"/>
                </a:spcBef>
                <a:spcAft>
                  <a:spcPct val="35000"/>
                </a:spcAft>
                <a:buNone/>
              </a:pPr>
              <a:r>
                <a:rPr lang="en-US" sz="2000" b="1" kern="1200" dirty="0" smtClean="0"/>
                <a:t>Strategies</a:t>
              </a:r>
              <a:endParaRPr lang="en-US" sz="2000" kern="1200" dirty="0"/>
            </a:p>
          </p:txBody>
        </p:sp>
      </p:grpSp>
    </p:spTree>
    <p:extLst>
      <p:ext uri="{BB962C8B-B14F-4D97-AF65-F5344CB8AC3E}">
        <p14:creationId xmlns:p14="http://schemas.microsoft.com/office/powerpoint/2010/main" val="11224416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1556" y="624110"/>
            <a:ext cx="10272887" cy="1046646"/>
          </a:xfrm>
        </p:spPr>
        <p:txBody>
          <a:bodyPr>
            <a:normAutofit/>
          </a:bodyPr>
          <a:lstStyle/>
          <a:p>
            <a:r>
              <a:rPr lang="en-US" sz="2000" b="1" dirty="0">
                <a:solidFill>
                  <a:schemeClr val="tx1"/>
                </a:solidFill>
              </a:rPr>
              <a:t>Goal V: </a:t>
            </a:r>
            <a:r>
              <a:rPr lang="en-US" sz="2000" dirty="0">
                <a:solidFill>
                  <a:schemeClr val="tx1"/>
                </a:solidFill>
              </a:rPr>
              <a:t>By 2024, increase enrollment at CTC &amp; CCW by 5% through Intentional Pathways and Holistic Support Services.</a:t>
            </a:r>
          </a:p>
        </p:txBody>
      </p:sp>
      <p:sp>
        <p:nvSpPr>
          <p:cNvPr id="5" name="Content Placeholder 4">
            <a:extLst>
              <a:ext uri="{FF2B5EF4-FFF2-40B4-BE49-F238E27FC236}">
                <a16:creationId xmlns:a16="http://schemas.microsoft.com/office/drawing/2014/main" id="{5795ED93-C12D-4DF1-AD06-6A5F8C68543F}"/>
              </a:ext>
            </a:extLst>
          </p:cNvPr>
          <p:cNvSpPr>
            <a:spLocks noGrp="1"/>
          </p:cNvSpPr>
          <p:nvPr>
            <p:ph idx="1"/>
          </p:nvPr>
        </p:nvSpPr>
        <p:spPr>
          <a:xfrm>
            <a:off x="1398587" y="2307478"/>
            <a:ext cx="10530814" cy="4550521"/>
          </a:xfrm>
          <a:solidFill>
            <a:schemeClr val="bg1">
              <a:lumMod val="85000"/>
              <a:alpha val="90000"/>
            </a:schemeClr>
          </a:solidFill>
        </p:spPr>
        <p:txBody>
          <a:bodyPr vert="horz" lIns="91440" tIns="45720" rIns="91440" bIns="45720" rtlCol="0" anchor="t">
            <a:noAutofit/>
          </a:bodyPr>
          <a:lstStyle/>
          <a:p>
            <a:pPr>
              <a:buFont typeface="Arial" panose="020B0604020202020204" pitchFamily="34" charset="0"/>
              <a:buChar char="•"/>
            </a:pPr>
            <a:r>
              <a:rPr lang="en-US" sz="2200" dirty="0">
                <a:solidFill>
                  <a:schemeClr val="tx1"/>
                </a:solidFill>
              </a:rPr>
              <a:t>Rebrand Columbia Tech </a:t>
            </a:r>
            <a:r>
              <a:rPr lang="en-US" sz="2200" dirty="0" smtClean="0">
                <a:solidFill>
                  <a:schemeClr val="tx1"/>
                </a:solidFill>
              </a:rPr>
              <a:t>Center.</a:t>
            </a:r>
            <a:r>
              <a:rPr lang="en-US" sz="2200" dirty="0">
                <a:solidFill>
                  <a:schemeClr val="tx1"/>
                </a:solidFill>
              </a:rPr>
              <a:t> </a:t>
            </a:r>
          </a:p>
          <a:p>
            <a:pPr>
              <a:buFont typeface="Arial" panose="020B0604020202020204" pitchFamily="34" charset="0"/>
              <a:buChar char="•"/>
            </a:pPr>
            <a:r>
              <a:rPr lang="en-US" sz="2200" dirty="0">
                <a:solidFill>
                  <a:schemeClr val="tx1"/>
                </a:solidFill>
              </a:rPr>
              <a:t>Provide Holistic Support Services at CTC and </a:t>
            </a:r>
            <a:r>
              <a:rPr lang="en-US" sz="2200" dirty="0" smtClean="0">
                <a:solidFill>
                  <a:schemeClr val="tx1"/>
                </a:solidFill>
              </a:rPr>
              <a:t>CCW.</a:t>
            </a:r>
            <a:endParaRPr lang="en-US" sz="2200" dirty="0">
              <a:solidFill>
                <a:schemeClr val="tx1"/>
              </a:solidFill>
            </a:endParaRPr>
          </a:p>
          <a:p>
            <a:pPr>
              <a:buFont typeface="Arial" panose="020B0604020202020204" pitchFamily="34" charset="0"/>
              <a:buChar char="•"/>
            </a:pPr>
            <a:r>
              <a:rPr lang="en-US" sz="2200" dirty="0">
                <a:solidFill>
                  <a:schemeClr val="tx1"/>
                </a:solidFill>
              </a:rPr>
              <a:t>Create CCW as Home to Allied Health </a:t>
            </a:r>
            <a:r>
              <a:rPr lang="en-US" sz="2200" dirty="0" smtClean="0">
                <a:solidFill>
                  <a:schemeClr val="tx1"/>
                </a:solidFill>
              </a:rPr>
              <a:t>Pathways.</a:t>
            </a:r>
            <a:endParaRPr lang="en-US" sz="2200" dirty="0">
              <a:solidFill>
                <a:schemeClr val="tx1"/>
              </a:solidFill>
            </a:endParaRPr>
          </a:p>
          <a:p>
            <a:pPr>
              <a:buFont typeface="Arial" panose="020B0604020202020204" pitchFamily="34" charset="0"/>
              <a:buChar char="•"/>
            </a:pPr>
            <a:r>
              <a:rPr lang="en-US" sz="2200" dirty="0">
                <a:solidFill>
                  <a:schemeClr val="tx1"/>
                </a:solidFill>
              </a:rPr>
              <a:t>Maximize course scheduling for Running Start participation at CTC/CCW, and plan for </a:t>
            </a:r>
            <a:r>
              <a:rPr lang="en-US" sz="2200" dirty="0" err="1">
                <a:solidFill>
                  <a:schemeClr val="tx1"/>
                </a:solidFill>
              </a:rPr>
              <a:t>Boschma</a:t>
            </a:r>
            <a:r>
              <a:rPr lang="en-US" sz="2200" dirty="0">
                <a:solidFill>
                  <a:schemeClr val="tx1"/>
                </a:solidFill>
              </a:rPr>
              <a:t> Farms </a:t>
            </a:r>
            <a:r>
              <a:rPr lang="en-US" sz="2200" dirty="0" smtClean="0">
                <a:solidFill>
                  <a:schemeClr val="tx1"/>
                </a:solidFill>
              </a:rPr>
              <a:t>campus.</a:t>
            </a:r>
            <a:endParaRPr lang="en-US" sz="2200" dirty="0">
              <a:solidFill>
                <a:schemeClr val="tx1"/>
              </a:solidFill>
            </a:endParaRPr>
          </a:p>
          <a:p>
            <a:pPr>
              <a:buFont typeface="Arial" panose="020B0604020202020204" pitchFamily="34" charset="0"/>
              <a:buChar char="•"/>
            </a:pPr>
            <a:r>
              <a:rPr lang="en-US" sz="2200" dirty="0">
                <a:solidFill>
                  <a:schemeClr val="tx1"/>
                </a:solidFill>
              </a:rPr>
              <a:t>Generate student and community interest in </a:t>
            </a:r>
            <a:r>
              <a:rPr lang="en-US" sz="2200" dirty="0" err="1">
                <a:solidFill>
                  <a:schemeClr val="tx1"/>
                </a:solidFill>
              </a:rPr>
              <a:t>Boschma</a:t>
            </a:r>
            <a:r>
              <a:rPr lang="en-US" sz="2200" dirty="0">
                <a:solidFill>
                  <a:schemeClr val="tx1"/>
                </a:solidFill>
              </a:rPr>
              <a:t> Farms campus.</a:t>
            </a:r>
          </a:p>
          <a:p>
            <a:pPr>
              <a:buFont typeface="Arial" panose="020B0604020202020204" pitchFamily="34" charset="0"/>
              <a:buChar char="•"/>
            </a:pPr>
            <a:r>
              <a:rPr lang="en-US" sz="2200" dirty="0">
                <a:solidFill>
                  <a:schemeClr val="tx1"/>
                </a:solidFill>
              </a:rPr>
              <a:t>Identify High-Demand BAS Programs to be located at </a:t>
            </a:r>
            <a:r>
              <a:rPr lang="en-US" sz="2200" dirty="0" smtClean="0">
                <a:solidFill>
                  <a:schemeClr val="tx1"/>
                </a:solidFill>
              </a:rPr>
              <a:t>CTC/CCW.</a:t>
            </a:r>
          </a:p>
          <a:p>
            <a:pPr>
              <a:buFont typeface="Arial" panose="020B0604020202020204" pitchFamily="34" charset="0"/>
              <a:buChar char="•"/>
            </a:pPr>
            <a:r>
              <a:rPr lang="en-US" sz="2200" dirty="0">
                <a:solidFill>
                  <a:schemeClr val="tx1"/>
                </a:solidFill>
              </a:rPr>
              <a:t>Develop and expand partnerships with industry and labor partners around CCW (e.g., Legacy, </a:t>
            </a:r>
            <a:r>
              <a:rPr lang="en-US" sz="2200" dirty="0" err="1">
                <a:solidFill>
                  <a:schemeClr val="tx1"/>
                </a:solidFill>
              </a:rPr>
              <a:t>PeaceHealth</a:t>
            </a:r>
            <a:r>
              <a:rPr lang="en-US" sz="2200" dirty="0">
                <a:solidFill>
                  <a:schemeClr val="tx1"/>
                </a:solidFill>
              </a:rPr>
              <a:t>, SIEU, etc.). Includes pathways for incumbent workers; internships/externships; placement upon completion. </a:t>
            </a:r>
          </a:p>
          <a:p>
            <a:pPr>
              <a:buFont typeface="Arial" panose="020B0604020202020204" pitchFamily="34" charset="0"/>
              <a:buChar char="•"/>
            </a:pPr>
            <a:endParaRPr lang="en-US" sz="2200" dirty="0">
              <a:solidFill>
                <a:schemeClr val="tx1"/>
              </a:solidFill>
            </a:endParaRPr>
          </a:p>
        </p:txBody>
      </p:sp>
      <p:grpSp>
        <p:nvGrpSpPr>
          <p:cNvPr id="12" name="Group 11">
            <a:extLst>
              <a:ext uri="{FF2B5EF4-FFF2-40B4-BE49-F238E27FC236}">
                <a16:creationId xmlns:a16="http://schemas.microsoft.com/office/drawing/2014/main" id="{6A10A797-CAE6-42DD-90E6-996FEA9AF78D}"/>
              </a:ext>
            </a:extLst>
          </p:cNvPr>
          <p:cNvGrpSpPr/>
          <p:nvPr/>
        </p:nvGrpSpPr>
        <p:grpSpPr>
          <a:xfrm>
            <a:off x="1398587" y="1731478"/>
            <a:ext cx="10530814" cy="576000"/>
            <a:chOff x="0" y="11386"/>
            <a:chExt cx="10530814" cy="576000"/>
          </a:xfrm>
        </p:grpSpPr>
        <p:sp>
          <p:nvSpPr>
            <p:cNvPr id="13" name="Rectangle 12">
              <a:extLst>
                <a:ext uri="{FF2B5EF4-FFF2-40B4-BE49-F238E27FC236}">
                  <a16:creationId xmlns:a16="http://schemas.microsoft.com/office/drawing/2014/main" id="{7BC5581A-3BEA-47C1-86B6-755A856F89F4}"/>
                </a:ext>
              </a:extLst>
            </p:cNvPr>
            <p:cNvSpPr/>
            <p:nvPr/>
          </p:nvSpPr>
          <p:spPr>
            <a:xfrm>
              <a:off x="0" y="11386"/>
              <a:ext cx="10530814" cy="576000"/>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TextBox 13">
              <a:extLst>
                <a:ext uri="{FF2B5EF4-FFF2-40B4-BE49-F238E27FC236}">
                  <a16:creationId xmlns:a16="http://schemas.microsoft.com/office/drawing/2014/main" id="{BE1ACD19-61A6-48D8-BC35-591F8E662519}"/>
                </a:ext>
              </a:extLst>
            </p:cNvPr>
            <p:cNvSpPr txBox="1"/>
            <p:nvPr/>
          </p:nvSpPr>
          <p:spPr>
            <a:xfrm>
              <a:off x="0" y="11386"/>
              <a:ext cx="10530814" cy="5760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2240" tIns="81280" rIns="142240" bIns="81280" numCol="1" spcCol="1270" anchor="ctr" anchorCtr="0">
              <a:noAutofit/>
            </a:bodyPr>
            <a:lstStyle/>
            <a:p>
              <a:pPr marL="0" lvl="0" indent="0" algn="ctr" defTabSz="889000" rtl="0">
                <a:lnSpc>
                  <a:spcPct val="90000"/>
                </a:lnSpc>
                <a:spcBef>
                  <a:spcPct val="0"/>
                </a:spcBef>
                <a:spcAft>
                  <a:spcPct val="35000"/>
                </a:spcAft>
                <a:buNone/>
              </a:pPr>
              <a:r>
                <a:rPr lang="en-US" sz="2000" b="1" kern="1200" dirty="0" smtClean="0"/>
                <a:t>Strategies</a:t>
              </a:r>
              <a:endParaRPr lang="en-US" sz="2000" kern="1200" dirty="0"/>
            </a:p>
          </p:txBody>
        </p:sp>
      </p:grpSp>
    </p:spTree>
    <p:extLst>
      <p:ext uri="{BB962C8B-B14F-4D97-AF65-F5344CB8AC3E}">
        <p14:creationId xmlns:p14="http://schemas.microsoft.com/office/powerpoint/2010/main" val="32692187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1556" y="624110"/>
            <a:ext cx="10272887" cy="1046646"/>
          </a:xfrm>
        </p:spPr>
        <p:txBody>
          <a:bodyPr>
            <a:normAutofit/>
          </a:bodyPr>
          <a:lstStyle/>
          <a:p>
            <a:r>
              <a:rPr lang="en-US" sz="2000" b="1" dirty="0">
                <a:solidFill>
                  <a:schemeClr val="tx1"/>
                </a:solidFill>
              </a:rPr>
              <a:t>Goal V: </a:t>
            </a:r>
            <a:r>
              <a:rPr lang="en-US" sz="2000" dirty="0">
                <a:solidFill>
                  <a:schemeClr val="tx1"/>
                </a:solidFill>
              </a:rPr>
              <a:t>By 2024, increase enrollment at CTC &amp; CCW by 5% through Intentional Pathways and Holistic Support Services.</a:t>
            </a:r>
          </a:p>
        </p:txBody>
      </p:sp>
      <p:sp>
        <p:nvSpPr>
          <p:cNvPr id="5" name="Content Placeholder 4">
            <a:extLst>
              <a:ext uri="{FF2B5EF4-FFF2-40B4-BE49-F238E27FC236}">
                <a16:creationId xmlns:a16="http://schemas.microsoft.com/office/drawing/2014/main" id="{5795ED93-C12D-4DF1-AD06-6A5F8C68543F}"/>
              </a:ext>
            </a:extLst>
          </p:cNvPr>
          <p:cNvSpPr>
            <a:spLocks noGrp="1"/>
          </p:cNvSpPr>
          <p:nvPr>
            <p:ph idx="1"/>
          </p:nvPr>
        </p:nvSpPr>
        <p:spPr>
          <a:xfrm>
            <a:off x="1398587" y="2307478"/>
            <a:ext cx="10530814" cy="4550521"/>
          </a:xfrm>
          <a:solidFill>
            <a:schemeClr val="bg1">
              <a:lumMod val="85000"/>
              <a:alpha val="90000"/>
            </a:schemeClr>
          </a:solidFill>
        </p:spPr>
        <p:txBody>
          <a:bodyPr vert="horz" lIns="91440" tIns="45720" rIns="91440" bIns="45720" rtlCol="0" anchor="t">
            <a:noAutofit/>
          </a:bodyPr>
          <a:lstStyle/>
          <a:p>
            <a:pPr>
              <a:buFont typeface="Arial" panose="020B0604020202020204" pitchFamily="34" charset="0"/>
              <a:buChar char="•"/>
            </a:pPr>
            <a:r>
              <a:rPr lang="en-US" sz="2200" dirty="0" smtClean="0">
                <a:solidFill>
                  <a:schemeClr val="tx1"/>
                </a:solidFill>
              </a:rPr>
              <a:t>Develop </a:t>
            </a:r>
            <a:r>
              <a:rPr lang="en-US" sz="2200" dirty="0">
                <a:solidFill>
                  <a:schemeClr val="tx1"/>
                </a:solidFill>
              </a:rPr>
              <a:t>and expand partnerships with industry and labor partners around CCW (e.g., Legacy, </a:t>
            </a:r>
            <a:r>
              <a:rPr lang="en-US" sz="2200" dirty="0" err="1">
                <a:solidFill>
                  <a:schemeClr val="tx1"/>
                </a:solidFill>
              </a:rPr>
              <a:t>PeaceHealth</a:t>
            </a:r>
            <a:r>
              <a:rPr lang="en-US" sz="2200" dirty="0">
                <a:solidFill>
                  <a:schemeClr val="tx1"/>
                </a:solidFill>
              </a:rPr>
              <a:t>, SIEU, etc.). Includes pathways for incumbent workers; internships/externships; placement upon completion. </a:t>
            </a:r>
          </a:p>
          <a:p>
            <a:pPr>
              <a:buFont typeface="Arial" panose="020B0604020202020204" pitchFamily="34" charset="0"/>
              <a:buChar char="•"/>
            </a:pPr>
            <a:r>
              <a:rPr lang="en-US" sz="2200" dirty="0">
                <a:solidFill>
                  <a:schemeClr val="tx1"/>
                </a:solidFill>
              </a:rPr>
              <a:t>Create course schedules that maximize simplicity for Running Start participation at CTC/CCW, including district-specific class offerings and alternate day/time/location to meet </a:t>
            </a:r>
            <a:r>
              <a:rPr lang="en-US" sz="2200">
                <a:solidFill>
                  <a:schemeClr val="tx1"/>
                </a:solidFill>
              </a:rPr>
              <a:t>part-time </a:t>
            </a:r>
            <a:r>
              <a:rPr lang="en-US" sz="2200" smtClean="0">
                <a:solidFill>
                  <a:schemeClr val="tx1"/>
                </a:solidFill>
              </a:rPr>
              <a:t>needs.</a:t>
            </a:r>
            <a:endParaRPr lang="en-US" sz="2200" dirty="0">
              <a:solidFill>
                <a:schemeClr val="tx1"/>
              </a:solidFill>
            </a:endParaRPr>
          </a:p>
        </p:txBody>
      </p:sp>
      <p:grpSp>
        <p:nvGrpSpPr>
          <p:cNvPr id="12" name="Group 11">
            <a:extLst>
              <a:ext uri="{FF2B5EF4-FFF2-40B4-BE49-F238E27FC236}">
                <a16:creationId xmlns:a16="http://schemas.microsoft.com/office/drawing/2014/main" id="{6A10A797-CAE6-42DD-90E6-996FEA9AF78D}"/>
              </a:ext>
            </a:extLst>
          </p:cNvPr>
          <p:cNvGrpSpPr/>
          <p:nvPr/>
        </p:nvGrpSpPr>
        <p:grpSpPr>
          <a:xfrm>
            <a:off x="1398587" y="1731478"/>
            <a:ext cx="10530814" cy="576000"/>
            <a:chOff x="0" y="11386"/>
            <a:chExt cx="10530814" cy="576000"/>
          </a:xfrm>
        </p:grpSpPr>
        <p:sp>
          <p:nvSpPr>
            <p:cNvPr id="13" name="Rectangle 12">
              <a:extLst>
                <a:ext uri="{FF2B5EF4-FFF2-40B4-BE49-F238E27FC236}">
                  <a16:creationId xmlns:a16="http://schemas.microsoft.com/office/drawing/2014/main" id="{7BC5581A-3BEA-47C1-86B6-755A856F89F4}"/>
                </a:ext>
              </a:extLst>
            </p:cNvPr>
            <p:cNvSpPr/>
            <p:nvPr/>
          </p:nvSpPr>
          <p:spPr>
            <a:xfrm>
              <a:off x="0" y="11386"/>
              <a:ext cx="10530814" cy="576000"/>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TextBox 13">
              <a:extLst>
                <a:ext uri="{FF2B5EF4-FFF2-40B4-BE49-F238E27FC236}">
                  <a16:creationId xmlns:a16="http://schemas.microsoft.com/office/drawing/2014/main" id="{BE1ACD19-61A6-48D8-BC35-591F8E662519}"/>
                </a:ext>
              </a:extLst>
            </p:cNvPr>
            <p:cNvSpPr txBox="1"/>
            <p:nvPr/>
          </p:nvSpPr>
          <p:spPr>
            <a:xfrm>
              <a:off x="0" y="11386"/>
              <a:ext cx="10530814" cy="5760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2240" tIns="81280" rIns="142240" bIns="81280" numCol="1" spcCol="1270" anchor="ctr" anchorCtr="0">
              <a:noAutofit/>
            </a:bodyPr>
            <a:lstStyle/>
            <a:p>
              <a:pPr marL="0" lvl="0" indent="0" algn="ctr" defTabSz="889000" rtl="0">
                <a:lnSpc>
                  <a:spcPct val="90000"/>
                </a:lnSpc>
                <a:spcBef>
                  <a:spcPct val="0"/>
                </a:spcBef>
                <a:spcAft>
                  <a:spcPct val="35000"/>
                </a:spcAft>
                <a:buNone/>
              </a:pPr>
              <a:r>
                <a:rPr lang="en-US" sz="2000" b="1" kern="1200" dirty="0" smtClean="0"/>
                <a:t>Strategies (Cont.)</a:t>
              </a:r>
              <a:endParaRPr lang="en-US" sz="2000" kern="1200" dirty="0"/>
            </a:p>
          </p:txBody>
        </p:sp>
      </p:grpSp>
    </p:spTree>
    <p:extLst>
      <p:ext uri="{BB962C8B-B14F-4D97-AF65-F5344CB8AC3E}">
        <p14:creationId xmlns:p14="http://schemas.microsoft.com/office/powerpoint/2010/main" val="6081262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20000"/>
              </a:schemeClr>
            </a:gs>
            <a:gs pos="100000">
              <a:schemeClr val="bg2">
                <a:shade val="98000"/>
                <a:satMod val="120000"/>
                <a:lumMod val="98000"/>
              </a:schemeClr>
            </a:gs>
          </a:gsLst>
          <a:lin ang="5400000" scaled="0"/>
        </a:gra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1BB01FB5-37B9-4EBD-AF40-DE68D3CA46A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5D74E5-3B09-EF4D-A75D-D3D3DB97FAA5}"/>
              </a:ext>
            </a:extLst>
          </p:cNvPr>
          <p:cNvSpPr>
            <a:spLocks noGrp="1"/>
          </p:cNvSpPr>
          <p:nvPr>
            <p:ph type="title"/>
          </p:nvPr>
        </p:nvSpPr>
        <p:spPr>
          <a:xfrm>
            <a:off x="1259893" y="3101093"/>
            <a:ext cx="2454052" cy="3029344"/>
          </a:xfrm>
        </p:spPr>
        <p:txBody>
          <a:bodyPr vert="horz" lIns="91440" tIns="45720" rIns="91440" bIns="45720" rtlCol="0" anchor="t">
            <a:normAutofit/>
          </a:bodyPr>
          <a:lstStyle/>
          <a:p>
            <a:r>
              <a:rPr lang="en-US" sz="3200">
                <a:solidFill>
                  <a:schemeClr val="bg1"/>
                </a:solidFill>
              </a:rPr>
              <a:t>Next Steps</a:t>
            </a:r>
          </a:p>
        </p:txBody>
      </p:sp>
      <p:sp>
        <p:nvSpPr>
          <p:cNvPr id="13" name="Freeform 11">
            <a:extLst>
              <a:ext uri="{FF2B5EF4-FFF2-40B4-BE49-F238E27FC236}">
                <a16:creationId xmlns:a16="http://schemas.microsoft.com/office/drawing/2014/main" id="{06AF6A9A-0638-4916-AD29-9FC8FC07AE5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15" name="Rectangle 14">
            <a:extLst>
              <a:ext uri="{FF2B5EF4-FFF2-40B4-BE49-F238E27FC236}">
                <a16:creationId xmlns:a16="http://schemas.microsoft.com/office/drawing/2014/main" id="{79057B2B-0D8C-47F2-836B-2E7DD462150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TextBox 4">
            <a:extLst>
              <a:ext uri="{FF2B5EF4-FFF2-40B4-BE49-F238E27FC236}">
                <a16:creationId xmlns:a16="http://schemas.microsoft.com/office/drawing/2014/main" id="{8B4BF197-6043-402B-8A28-9A2F8330C9B6}"/>
              </a:ext>
            </a:extLst>
          </p:cNvPr>
          <p:cNvGraphicFramePr/>
          <p:nvPr>
            <p:extLst>
              <p:ext uri="{D42A27DB-BD31-4B8C-83A1-F6EECF244321}">
                <p14:modId xmlns:p14="http://schemas.microsoft.com/office/powerpoint/2010/main" val="2207306958"/>
              </p:ext>
            </p:extLst>
          </p:nvPr>
        </p:nvGraphicFramePr>
        <p:xfrm>
          <a:off x="4670186" y="475142"/>
          <a:ext cx="6832212" cy="59077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624008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007AE-4F32-466A-8664-5607D2525940}"/>
              </a:ext>
            </a:extLst>
          </p:cNvPr>
          <p:cNvSpPr>
            <a:spLocks noGrp="1"/>
          </p:cNvSpPr>
          <p:nvPr>
            <p:ph type="title"/>
          </p:nvPr>
        </p:nvSpPr>
        <p:spPr>
          <a:xfrm>
            <a:off x="1572427" y="624110"/>
            <a:ext cx="9932186" cy="1280890"/>
          </a:xfrm>
        </p:spPr>
        <p:txBody>
          <a:bodyPr>
            <a:normAutofit/>
          </a:bodyPr>
          <a:lstStyle/>
          <a:p>
            <a:r>
              <a:rPr lang="en-US" sz="3200">
                <a:solidFill>
                  <a:schemeClr val="tx1"/>
                </a:solidFill>
              </a:rPr>
              <a:t>College-wide Strategic Enrollment Management Committee Members</a:t>
            </a:r>
          </a:p>
        </p:txBody>
      </p:sp>
      <p:sp>
        <p:nvSpPr>
          <p:cNvPr id="3" name="Content Placeholder 2">
            <a:extLst>
              <a:ext uri="{FF2B5EF4-FFF2-40B4-BE49-F238E27FC236}">
                <a16:creationId xmlns:a16="http://schemas.microsoft.com/office/drawing/2014/main" id="{4935D4C6-157C-455F-B2B3-7C4984C62F72}"/>
              </a:ext>
            </a:extLst>
          </p:cNvPr>
          <p:cNvSpPr>
            <a:spLocks noGrp="1"/>
          </p:cNvSpPr>
          <p:nvPr>
            <p:ph idx="1"/>
          </p:nvPr>
        </p:nvSpPr>
        <p:spPr>
          <a:xfrm>
            <a:off x="1687689" y="1905000"/>
            <a:ext cx="9816923" cy="4778022"/>
          </a:xfrm>
        </p:spPr>
        <p:txBody>
          <a:bodyPr vert="horz" lIns="91440" tIns="45720" rIns="91440" bIns="45720" rtlCol="0" anchor="t">
            <a:normAutofit fontScale="92500" lnSpcReduction="20000"/>
          </a:bodyPr>
          <a:lstStyle/>
          <a:p>
            <a:pPr marL="0" indent="0">
              <a:buNone/>
            </a:pPr>
            <a:r>
              <a:rPr lang="en-US" dirty="0">
                <a:solidFill>
                  <a:schemeClr val="tx1"/>
                </a:solidFill>
              </a:rPr>
              <a:t>Michele Cruse, Interim Vice President of Student Affairs</a:t>
            </a:r>
          </a:p>
          <a:p>
            <a:pPr marL="0" indent="0">
              <a:buNone/>
            </a:pPr>
            <a:r>
              <a:rPr lang="en-US" dirty="0">
                <a:solidFill>
                  <a:schemeClr val="tx1"/>
                </a:solidFill>
              </a:rPr>
              <a:t>Genevieve Howard, Interim Vice President of Instruction</a:t>
            </a:r>
          </a:p>
          <a:p>
            <a:pPr marL="0" indent="0">
              <a:buNone/>
            </a:pPr>
            <a:r>
              <a:rPr lang="en-US" dirty="0">
                <a:solidFill>
                  <a:schemeClr val="tx1"/>
                </a:solidFill>
              </a:rPr>
              <a:t>Rashida Willard, Vice President of Diversity, Equity, and Inclusion</a:t>
            </a:r>
          </a:p>
          <a:p>
            <a:pPr marL="0" indent="0">
              <a:buNone/>
            </a:pPr>
            <a:r>
              <a:rPr lang="en-US" dirty="0">
                <a:solidFill>
                  <a:schemeClr val="tx1"/>
                </a:solidFill>
              </a:rPr>
              <a:t>Mirranda Saari, Associate Dean of Enrollment Services and Registrar</a:t>
            </a:r>
          </a:p>
          <a:p>
            <a:pPr marL="0" indent="0">
              <a:buNone/>
            </a:pPr>
            <a:r>
              <a:rPr lang="en-US" dirty="0">
                <a:solidFill>
                  <a:schemeClr val="tx1"/>
                </a:solidFill>
              </a:rPr>
              <a:t>Vanessa Watkins, Director of Entry Services</a:t>
            </a:r>
          </a:p>
          <a:p>
            <a:pPr marL="0" indent="0">
              <a:buNone/>
            </a:pPr>
            <a:r>
              <a:rPr lang="en-US" dirty="0">
                <a:solidFill>
                  <a:schemeClr val="tx1"/>
                </a:solidFill>
              </a:rPr>
              <a:t>Cath Busha, Dean of Student Engagement</a:t>
            </a:r>
          </a:p>
          <a:p>
            <a:pPr marL="0" indent="0">
              <a:buNone/>
            </a:pPr>
            <a:r>
              <a:rPr lang="en-US" dirty="0">
                <a:solidFill>
                  <a:schemeClr val="tx1"/>
                </a:solidFill>
              </a:rPr>
              <a:t>John Maduta, Director of Advising</a:t>
            </a:r>
          </a:p>
          <a:p>
            <a:pPr marL="0" indent="0">
              <a:buNone/>
            </a:pPr>
            <a:r>
              <a:rPr lang="en-US" dirty="0" smtClean="0">
                <a:solidFill>
                  <a:schemeClr val="tx1"/>
                </a:solidFill>
              </a:rPr>
              <a:t>Miles </a:t>
            </a:r>
            <a:r>
              <a:rPr lang="en-US" dirty="0">
                <a:solidFill>
                  <a:schemeClr val="tx1"/>
                </a:solidFill>
              </a:rPr>
              <a:t>Jackson, Interim Associate Vice President of the Office of Instruction</a:t>
            </a:r>
          </a:p>
          <a:p>
            <a:pPr marL="0" indent="0">
              <a:buNone/>
            </a:pPr>
            <a:r>
              <a:rPr lang="en-US" dirty="0">
                <a:solidFill>
                  <a:schemeClr val="tx1"/>
                </a:solidFill>
              </a:rPr>
              <a:t>Armetta Burney, Interim Dean of Workforce, Professional &amp; Technical Education </a:t>
            </a:r>
          </a:p>
          <a:p>
            <a:pPr marL="0" indent="0">
              <a:buNone/>
            </a:pPr>
            <a:r>
              <a:rPr lang="en-US" dirty="0">
                <a:solidFill>
                  <a:schemeClr val="tx1"/>
                </a:solidFill>
              </a:rPr>
              <a:t>Brenda Walstead, Dean of Business &amp; Health Sciences</a:t>
            </a:r>
          </a:p>
          <a:p>
            <a:pPr marL="0" indent="0">
              <a:buNone/>
            </a:pPr>
            <a:r>
              <a:rPr lang="en-US" dirty="0">
                <a:solidFill>
                  <a:schemeClr val="tx1"/>
                </a:solidFill>
              </a:rPr>
              <a:t>Chippi Bello, Associate Dean of Financial Aid</a:t>
            </a:r>
          </a:p>
          <a:p>
            <a:pPr marL="0" indent="0">
              <a:buNone/>
            </a:pPr>
            <a:r>
              <a:rPr lang="en-US" dirty="0">
                <a:solidFill>
                  <a:schemeClr val="tx1"/>
                </a:solidFill>
              </a:rPr>
              <a:t>Julie Robertson, Director of Grant Development</a:t>
            </a:r>
          </a:p>
          <a:p>
            <a:pPr marL="0" indent="0">
              <a:buNone/>
            </a:pPr>
            <a:r>
              <a:rPr lang="en-US" dirty="0">
                <a:solidFill>
                  <a:schemeClr val="tx1"/>
                </a:solidFill>
              </a:rPr>
              <a:t>Kevin Damore, Director of Marketing</a:t>
            </a:r>
          </a:p>
          <a:p>
            <a:pPr marL="0" indent="0">
              <a:buNone/>
            </a:pPr>
            <a:r>
              <a:rPr lang="en-US" dirty="0">
                <a:solidFill>
                  <a:schemeClr val="tx1"/>
                </a:solidFill>
              </a:rPr>
              <a:t>Cindi Olson, Executive Assistant to the Interim Vice President of Student Affairs</a:t>
            </a:r>
          </a:p>
        </p:txBody>
      </p:sp>
    </p:spTree>
    <p:extLst>
      <p:ext uri="{BB962C8B-B14F-4D97-AF65-F5344CB8AC3E}">
        <p14:creationId xmlns:p14="http://schemas.microsoft.com/office/powerpoint/2010/main" val="31139795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20000"/>
              </a:schemeClr>
            </a:gs>
            <a:gs pos="100000">
              <a:schemeClr val="bg2">
                <a:shade val="98000"/>
                <a:satMod val="120000"/>
                <a:lumMod val="98000"/>
              </a:schemeClr>
            </a:gs>
          </a:gsLst>
          <a:lin ang="5400000" scaled="0"/>
        </a:gradFill>
        <a:effectLst/>
      </p:bgPr>
    </p:bg>
    <p:spTree>
      <p:nvGrpSpPr>
        <p:cNvPr id="1" name=""/>
        <p:cNvGrpSpPr/>
        <p:nvPr/>
      </p:nvGrpSpPr>
      <p:grpSpPr>
        <a:xfrm>
          <a:off x="0" y="0"/>
          <a:ext cx="0" cy="0"/>
          <a:chOff x="0" y="0"/>
          <a:chExt cx="0" cy="0"/>
        </a:xfrm>
      </p:grpSpPr>
      <p:grpSp>
        <p:nvGrpSpPr>
          <p:cNvPr id="61" name="Group 60">
            <a:extLst>
              <a:ext uri="{FF2B5EF4-FFF2-40B4-BE49-F238E27FC236}">
                <a16:creationId xmlns:a16="http://schemas.microsoft.com/office/drawing/2014/main" id="{F27737A0-D7E0-4415-8E90-FD4F69E76C1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62" name="Freeform 11">
              <a:extLst>
                <a:ext uri="{FF2B5EF4-FFF2-40B4-BE49-F238E27FC236}">
                  <a16:creationId xmlns:a16="http://schemas.microsoft.com/office/drawing/2014/main" id="{506CE375-B39D-4C51-A858-F4A38331108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63" name="Freeform 12">
              <a:extLst>
                <a:ext uri="{FF2B5EF4-FFF2-40B4-BE49-F238E27FC236}">
                  <a16:creationId xmlns:a16="http://schemas.microsoft.com/office/drawing/2014/main" id="{64EA8B46-395C-41F6-BE09-548B1080986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64" name="Freeform 13">
              <a:extLst>
                <a:ext uri="{FF2B5EF4-FFF2-40B4-BE49-F238E27FC236}">
                  <a16:creationId xmlns:a16="http://schemas.microsoft.com/office/drawing/2014/main" id="{BC7EDC6D-8B00-48D9-B8FD-9B5285FBCE0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65" name="Freeform 14">
              <a:extLst>
                <a:ext uri="{FF2B5EF4-FFF2-40B4-BE49-F238E27FC236}">
                  <a16:creationId xmlns:a16="http://schemas.microsoft.com/office/drawing/2014/main" id="{DE4BD3C3-5C1B-4305-BFA1-9054820BDDA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66" name="Freeform 15">
              <a:extLst>
                <a:ext uri="{FF2B5EF4-FFF2-40B4-BE49-F238E27FC236}">
                  <a16:creationId xmlns:a16="http://schemas.microsoft.com/office/drawing/2014/main" id="{4635ED79-E821-4CFD-9F97-D6137E5DCAC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67" name="Freeform 16">
              <a:extLst>
                <a:ext uri="{FF2B5EF4-FFF2-40B4-BE49-F238E27FC236}">
                  <a16:creationId xmlns:a16="http://schemas.microsoft.com/office/drawing/2014/main" id="{92FD5F9A-0D1B-4304-AC95-EA6A4E70E45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68" name="Freeform 17">
              <a:extLst>
                <a:ext uri="{FF2B5EF4-FFF2-40B4-BE49-F238E27FC236}">
                  <a16:creationId xmlns:a16="http://schemas.microsoft.com/office/drawing/2014/main" id="{E9BB96F9-6F99-413C-909E-6FCF017C13F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69" name="Freeform 18">
              <a:extLst>
                <a:ext uri="{FF2B5EF4-FFF2-40B4-BE49-F238E27FC236}">
                  <a16:creationId xmlns:a16="http://schemas.microsoft.com/office/drawing/2014/main" id="{1CCAEE3F-DFD6-4F56-91DF-94C715261B5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70" name="Freeform 19">
              <a:extLst>
                <a:ext uri="{FF2B5EF4-FFF2-40B4-BE49-F238E27FC236}">
                  <a16:creationId xmlns:a16="http://schemas.microsoft.com/office/drawing/2014/main" id="{A9965128-6557-433B-B75B-BDF30731111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71" name="Freeform 20">
              <a:extLst>
                <a:ext uri="{FF2B5EF4-FFF2-40B4-BE49-F238E27FC236}">
                  <a16:creationId xmlns:a16="http://schemas.microsoft.com/office/drawing/2014/main" id="{6ACA7D22-11B5-4768-B195-51BF6E7C169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72" name="Freeform 21">
              <a:extLst>
                <a:ext uri="{FF2B5EF4-FFF2-40B4-BE49-F238E27FC236}">
                  <a16:creationId xmlns:a16="http://schemas.microsoft.com/office/drawing/2014/main" id="{A10AD997-8BE7-4F95-8B7C-4E59DA1AC56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73" name="Freeform 22">
              <a:extLst>
                <a:ext uri="{FF2B5EF4-FFF2-40B4-BE49-F238E27FC236}">
                  <a16:creationId xmlns:a16="http://schemas.microsoft.com/office/drawing/2014/main" id="{DE270B5A-1647-4C9C-BA5F-6BC559F869D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75" name="Group 74">
            <a:extLst>
              <a:ext uri="{FF2B5EF4-FFF2-40B4-BE49-F238E27FC236}">
                <a16:creationId xmlns:a16="http://schemas.microsoft.com/office/drawing/2014/main" id="{57D8AB18-1DD7-4D60-B9FA-190B47BB267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157"/>
            <a:ext cx="2356675" cy="6853096"/>
            <a:chOff x="6627813" y="195610"/>
            <a:chExt cx="1952625" cy="5678141"/>
          </a:xfrm>
        </p:grpSpPr>
        <p:sp>
          <p:nvSpPr>
            <p:cNvPr id="76" name="Freeform 27">
              <a:extLst>
                <a:ext uri="{FF2B5EF4-FFF2-40B4-BE49-F238E27FC236}">
                  <a16:creationId xmlns:a16="http://schemas.microsoft.com/office/drawing/2014/main" id="{AE3C8994-22F6-4B7D-B50B-80ECD1E2AF9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77" name="Freeform 28">
              <a:extLst>
                <a:ext uri="{FF2B5EF4-FFF2-40B4-BE49-F238E27FC236}">
                  <a16:creationId xmlns:a16="http://schemas.microsoft.com/office/drawing/2014/main" id="{DDCDE2FF-5BFC-4807-AB1E-D6928F8F46C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78" name="Freeform 29">
              <a:extLst>
                <a:ext uri="{FF2B5EF4-FFF2-40B4-BE49-F238E27FC236}">
                  <a16:creationId xmlns:a16="http://schemas.microsoft.com/office/drawing/2014/main" id="{63EF93F1-6EAF-4409-A623-76533740E14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79" name="Freeform 30">
              <a:extLst>
                <a:ext uri="{FF2B5EF4-FFF2-40B4-BE49-F238E27FC236}">
                  <a16:creationId xmlns:a16="http://schemas.microsoft.com/office/drawing/2014/main" id="{ED3B5256-3F5C-4FDE-8A9A-5A124E92BA3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80" name="Freeform 31">
              <a:extLst>
                <a:ext uri="{FF2B5EF4-FFF2-40B4-BE49-F238E27FC236}">
                  <a16:creationId xmlns:a16="http://schemas.microsoft.com/office/drawing/2014/main" id="{ED5D4282-BFB9-4BFC-A20D-18E1C4EEA64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81" name="Freeform 32">
              <a:extLst>
                <a:ext uri="{FF2B5EF4-FFF2-40B4-BE49-F238E27FC236}">
                  <a16:creationId xmlns:a16="http://schemas.microsoft.com/office/drawing/2014/main" id="{3E6394EB-0752-433A-BA70-AF42B45F17F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82" name="Freeform 33">
              <a:extLst>
                <a:ext uri="{FF2B5EF4-FFF2-40B4-BE49-F238E27FC236}">
                  <a16:creationId xmlns:a16="http://schemas.microsoft.com/office/drawing/2014/main" id="{DF27BE5F-DA8D-4260-9D0D-69E9CE14699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83" name="Freeform 34">
              <a:extLst>
                <a:ext uri="{FF2B5EF4-FFF2-40B4-BE49-F238E27FC236}">
                  <a16:creationId xmlns:a16="http://schemas.microsoft.com/office/drawing/2014/main" id="{9A6E5CBE-AE54-40B7-9A00-E3975FEACB1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84" name="Freeform 35">
              <a:extLst>
                <a:ext uri="{FF2B5EF4-FFF2-40B4-BE49-F238E27FC236}">
                  <a16:creationId xmlns:a16="http://schemas.microsoft.com/office/drawing/2014/main" id="{6C307890-5461-4D51-ADA6-A3DA6D35B85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85" name="Freeform 36">
              <a:extLst>
                <a:ext uri="{FF2B5EF4-FFF2-40B4-BE49-F238E27FC236}">
                  <a16:creationId xmlns:a16="http://schemas.microsoft.com/office/drawing/2014/main" id="{3F9B7E4B-6412-4B97-AD48-30B1F61F3BE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86" name="Freeform 37">
              <a:extLst>
                <a:ext uri="{FF2B5EF4-FFF2-40B4-BE49-F238E27FC236}">
                  <a16:creationId xmlns:a16="http://schemas.microsoft.com/office/drawing/2014/main" id="{D345D359-869B-4305-B7D7-0B5C4FDEC1C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87" name="Freeform 38">
              <a:extLst>
                <a:ext uri="{FF2B5EF4-FFF2-40B4-BE49-F238E27FC236}">
                  <a16:creationId xmlns:a16="http://schemas.microsoft.com/office/drawing/2014/main" id="{2F688B27-AEB8-45BD-9597-78A97EE0DD6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89" name="Rectangle 88">
            <a:extLst>
              <a:ext uri="{FF2B5EF4-FFF2-40B4-BE49-F238E27FC236}">
                <a16:creationId xmlns:a16="http://schemas.microsoft.com/office/drawing/2014/main" id="{4EB21FA6-8B6A-4699-8408-91E6998001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91" name="Freeform 6">
            <a:extLst>
              <a:ext uri="{FF2B5EF4-FFF2-40B4-BE49-F238E27FC236}">
                <a16:creationId xmlns:a16="http://schemas.microsoft.com/office/drawing/2014/main" id="{BA1AABB7-0FD0-4445-8B8B-7A0C680C5C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useBgFill="1">
        <p:nvSpPr>
          <p:cNvPr id="93" name="Rectangle 92">
            <a:extLst>
              <a:ext uri="{FF2B5EF4-FFF2-40B4-BE49-F238E27FC236}">
                <a16:creationId xmlns:a16="http://schemas.microsoft.com/office/drawing/2014/main" id="{B8B04C4B-AC68-4DAC-B6E9-4BA106EEA20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94">
            <a:extLst>
              <a:ext uri="{FF2B5EF4-FFF2-40B4-BE49-F238E27FC236}">
                <a16:creationId xmlns:a16="http://schemas.microsoft.com/office/drawing/2014/main" id="{83B8F510-7BD8-444A-82C8-5DA7E5E2A19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2" y="0"/>
            <a:ext cx="6111243" cy="6858000"/>
          </a:xfrm>
          <a:prstGeom prst="rect">
            <a:avLst/>
          </a:prstGeom>
          <a:solidFill>
            <a:srgbClr val="3D4651">
              <a:alpha val="90000"/>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5701CEFF-4EB8-7747-B6CD-6AFC2319CC64}"/>
              </a:ext>
            </a:extLst>
          </p:cNvPr>
          <p:cNvSpPr>
            <a:spLocks noGrp="1"/>
          </p:cNvSpPr>
          <p:nvPr>
            <p:ph type="title"/>
          </p:nvPr>
        </p:nvSpPr>
        <p:spPr>
          <a:xfrm>
            <a:off x="540279" y="967417"/>
            <a:ext cx="5280460" cy="3943250"/>
          </a:xfrm>
        </p:spPr>
        <p:txBody>
          <a:bodyPr vert="horz" lIns="91440" tIns="45720" rIns="91440" bIns="45720" rtlCol="0" anchor="b" anchorCtr="1">
            <a:normAutofit/>
          </a:bodyPr>
          <a:lstStyle/>
          <a:p>
            <a:r>
              <a:rPr lang="en-US" sz="4000">
                <a:solidFill>
                  <a:srgbClr val="FEFFFF"/>
                </a:solidFill>
              </a:rPr>
              <a:t>Questions?</a:t>
            </a:r>
            <a:br>
              <a:rPr lang="en-US" sz="4000">
                <a:solidFill>
                  <a:srgbClr val="FEFFFF"/>
                </a:solidFill>
              </a:rPr>
            </a:br>
            <a:r>
              <a:rPr lang="en-US" sz="4000">
                <a:solidFill>
                  <a:srgbClr val="FEFFFF"/>
                </a:solidFill>
              </a:rPr>
              <a:t/>
            </a:r>
            <a:br>
              <a:rPr lang="en-US" sz="4000">
                <a:solidFill>
                  <a:srgbClr val="FEFFFF"/>
                </a:solidFill>
              </a:rPr>
            </a:br>
            <a:endParaRPr lang="en-US" sz="4000">
              <a:solidFill>
                <a:srgbClr val="FEFFFF"/>
              </a:solidFill>
            </a:endParaRPr>
          </a:p>
        </p:txBody>
      </p:sp>
      <p:pic>
        <p:nvPicPr>
          <p:cNvPr id="57" name="Picture 56" descr="Many question marks on black background">
            <a:extLst>
              <a:ext uri="{FF2B5EF4-FFF2-40B4-BE49-F238E27FC236}">
                <a16:creationId xmlns:a16="http://schemas.microsoft.com/office/drawing/2014/main" id="{0D91383F-C2E7-47D6-930D-A3829C74D08B}"/>
              </a:ext>
            </a:extLst>
          </p:cNvPr>
          <p:cNvPicPr>
            <a:picLocks noChangeAspect="1"/>
          </p:cNvPicPr>
          <p:nvPr/>
        </p:nvPicPr>
        <p:blipFill rotWithShape="1">
          <a:blip r:embed="rId2"/>
          <a:srcRect l="46009" r="7" b="7"/>
          <a:stretch/>
        </p:blipFill>
        <p:spPr>
          <a:xfrm>
            <a:off x="6111242" y="10"/>
            <a:ext cx="6080758" cy="6857990"/>
          </a:xfrm>
          <a:prstGeom prst="rect">
            <a:avLst/>
          </a:prstGeom>
        </p:spPr>
      </p:pic>
      <p:sp>
        <p:nvSpPr>
          <p:cNvPr id="97" name="Freeform 27">
            <a:extLst>
              <a:ext uri="{FF2B5EF4-FFF2-40B4-BE49-F238E27FC236}">
                <a16:creationId xmlns:a16="http://schemas.microsoft.com/office/drawing/2014/main" id="{760B9607-D73D-493B-848E-23B9327179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5033007"/>
            <a:ext cx="6881206" cy="857047"/>
          </a:xfrm>
          <a:custGeom>
            <a:avLst/>
            <a:gdLst>
              <a:gd name="connsiteX0" fmla="*/ 0 w 6881206"/>
              <a:gd name="connsiteY0" fmla="*/ 0 h 857047"/>
              <a:gd name="connsiteX1" fmla="*/ 653445 w 6881206"/>
              <a:gd name="connsiteY1" fmla="*/ 0 h 857047"/>
              <a:gd name="connsiteX2" fmla="*/ 1156123 w 6881206"/>
              <a:gd name="connsiteY2" fmla="*/ 0 h 857047"/>
              <a:gd name="connsiteX3" fmla="*/ 1380221 w 6881206"/>
              <a:gd name="connsiteY3" fmla="*/ 0 h 857047"/>
              <a:gd name="connsiteX4" fmla="*/ 1444324 w 6881206"/>
              <a:gd name="connsiteY4" fmla="*/ 0 h 857047"/>
              <a:gd name="connsiteX5" fmla="*/ 1522072 w 6881206"/>
              <a:gd name="connsiteY5" fmla="*/ 0 h 857047"/>
              <a:gd name="connsiteX6" fmla="*/ 1596570 w 6881206"/>
              <a:gd name="connsiteY6" fmla="*/ 0 h 857047"/>
              <a:gd name="connsiteX7" fmla="*/ 1893047 w 6881206"/>
              <a:gd name="connsiteY7" fmla="*/ 0 h 857047"/>
              <a:gd name="connsiteX8" fmla="*/ 1978260 w 6881206"/>
              <a:gd name="connsiteY8" fmla="*/ 0 h 857047"/>
              <a:gd name="connsiteX9" fmla="*/ 2032793 w 6881206"/>
              <a:gd name="connsiteY9" fmla="*/ 0 h 857047"/>
              <a:gd name="connsiteX10" fmla="*/ 2095032 w 6881206"/>
              <a:gd name="connsiteY10" fmla="*/ 0 h 857047"/>
              <a:gd name="connsiteX11" fmla="*/ 2574748 w 6881206"/>
              <a:gd name="connsiteY11" fmla="*/ 0 h 857047"/>
              <a:gd name="connsiteX12" fmla="*/ 2712413 w 6881206"/>
              <a:gd name="connsiteY12" fmla="*/ 0 h 857047"/>
              <a:gd name="connsiteX13" fmla="*/ 2724164 w 6881206"/>
              <a:gd name="connsiteY13" fmla="*/ 0 h 857047"/>
              <a:gd name="connsiteX14" fmla="*/ 2806423 w 6881206"/>
              <a:gd name="connsiteY14" fmla="*/ 0 h 857047"/>
              <a:gd name="connsiteX15" fmla="*/ 2975563 w 6881206"/>
              <a:gd name="connsiteY15" fmla="*/ 0 h 857047"/>
              <a:gd name="connsiteX16" fmla="*/ 3029696 w 6881206"/>
              <a:gd name="connsiteY16" fmla="*/ 0 h 857047"/>
              <a:gd name="connsiteX17" fmla="*/ 3216247 w 6881206"/>
              <a:gd name="connsiteY17" fmla="*/ 0 h 857047"/>
              <a:gd name="connsiteX18" fmla="*/ 3464491 w 6881206"/>
              <a:gd name="connsiteY18" fmla="*/ 0 h 857047"/>
              <a:gd name="connsiteX19" fmla="*/ 3476820 w 6881206"/>
              <a:gd name="connsiteY19" fmla="*/ 0 h 857047"/>
              <a:gd name="connsiteX20" fmla="*/ 3508932 w 6881206"/>
              <a:gd name="connsiteY20" fmla="*/ 0 h 857047"/>
              <a:gd name="connsiteX21" fmla="*/ 3518154 w 6881206"/>
              <a:gd name="connsiteY21" fmla="*/ 0 h 857047"/>
              <a:gd name="connsiteX22" fmla="*/ 3563124 w 6881206"/>
              <a:gd name="connsiteY22" fmla="*/ 0 h 857047"/>
              <a:gd name="connsiteX23" fmla="*/ 3568615 w 6881206"/>
              <a:gd name="connsiteY23" fmla="*/ 0 h 857047"/>
              <a:gd name="connsiteX24" fmla="*/ 3582711 w 6881206"/>
              <a:gd name="connsiteY24" fmla="*/ 0 h 857047"/>
              <a:gd name="connsiteX25" fmla="*/ 3607047 w 6881206"/>
              <a:gd name="connsiteY25" fmla="*/ 0 h 857047"/>
              <a:gd name="connsiteX26" fmla="*/ 3711363 w 6881206"/>
              <a:gd name="connsiteY26" fmla="*/ 0 h 857047"/>
              <a:gd name="connsiteX27" fmla="*/ 3757936 w 6881206"/>
              <a:gd name="connsiteY27" fmla="*/ 0 h 857047"/>
              <a:gd name="connsiteX28" fmla="*/ 3914505 w 6881206"/>
              <a:gd name="connsiteY28" fmla="*/ 0 h 857047"/>
              <a:gd name="connsiteX29" fmla="*/ 4099165 w 6881206"/>
              <a:gd name="connsiteY29" fmla="*/ 0 h 857047"/>
              <a:gd name="connsiteX30" fmla="*/ 4176573 w 6881206"/>
              <a:gd name="connsiteY30" fmla="*/ 0 h 857047"/>
              <a:gd name="connsiteX31" fmla="*/ 4211043 w 6881206"/>
              <a:gd name="connsiteY31" fmla="*/ 0 h 857047"/>
              <a:gd name="connsiteX32" fmla="*/ 4249415 w 6881206"/>
              <a:gd name="connsiteY32" fmla="*/ 0 h 857047"/>
              <a:gd name="connsiteX33" fmla="*/ 4292911 w 6881206"/>
              <a:gd name="connsiteY33" fmla="*/ 0 h 857047"/>
              <a:gd name="connsiteX34" fmla="*/ 4715176 w 6881206"/>
              <a:gd name="connsiteY34" fmla="*/ 0 h 857047"/>
              <a:gd name="connsiteX35" fmla="*/ 4749035 w 6881206"/>
              <a:gd name="connsiteY35" fmla="*/ 0 h 857047"/>
              <a:gd name="connsiteX36" fmla="*/ 5107279 w 6881206"/>
              <a:gd name="connsiteY36" fmla="*/ 0 h 857047"/>
              <a:gd name="connsiteX37" fmla="*/ 5446306 w 6881206"/>
              <a:gd name="connsiteY37" fmla="*/ 0 h 857047"/>
              <a:gd name="connsiteX38" fmla="*/ 5654500 w 6881206"/>
              <a:gd name="connsiteY38" fmla="*/ 0 h 857047"/>
              <a:gd name="connsiteX39" fmla="*/ 5879355 w 6881206"/>
              <a:gd name="connsiteY39" fmla="*/ 0 h 857047"/>
              <a:gd name="connsiteX40" fmla="*/ 6374171 w 6881206"/>
              <a:gd name="connsiteY40" fmla="*/ 0 h 857047"/>
              <a:gd name="connsiteX41" fmla="*/ 6382691 w 6881206"/>
              <a:gd name="connsiteY41" fmla="*/ 0 h 857047"/>
              <a:gd name="connsiteX42" fmla="*/ 6406881 w 6881206"/>
              <a:gd name="connsiteY42" fmla="*/ 10516 h 857047"/>
              <a:gd name="connsiteX43" fmla="*/ 6411719 w 6881206"/>
              <a:gd name="connsiteY43" fmla="*/ 15774 h 857047"/>
              <a:gd name="connsiteX44" fmla="*/ 6412418 w 6881206"/>
              <a:gd name="connsiteY44" fmla="*/ 16534 h 857047"/>
              <a:gd name="connsiteX45" fmla="*/ 6413765 w 6881206"/>
              <a:gd name="connsiteY45" fmla="*/ 17998 h 857047"/>
              <a:gd name="connsiteX46" fmla="*/ 6418286 w 6881206"/>
              <a:gd name="connsiteY46" fmla="*/ 21854 h 857047"/>
              <a:gd name="connsiteX47" fmla="*/ 6867337 w 6881206"/>
              <a:gd name="connsiteY47" fmla="*/ 404863 h 857047"/>
              <a:gd name="connsiteX48" fmla="*/ 6867337 w 6881206"/>
              <a:gd name="connsiteY48" fmla="*/ 452185 h 857047"/>
              <a:gd name="connsiteX49" fmla="*/ 6491457 w 6881206"/>
              <a:gd name="connsiteY49" fmla="*/ 772784 h 857047"/>
              <a:gd name="connsiteX50" fmla="*/ 6413765 w 6881206"/>
              <a:gd name="connsiteY50" fmla="*/ 839050 h 857047"/>
              <a:gd name="connsiteX51" fmla="*/ 6411719 w 6881206"/>
              <a:gd name="connsiteY51" fmla="*/ 841273 h 857047"/>
              <a:gd name="connsiteX52" fmla="*/ 6406881 w 6881206"/>
              <a:gd name="connsiteY52" fmla="*/ 846531 h 857047"/>
              <a:gd name="connsiteX53" fmla="*/ 6382691 w 6881206"/>
              <a:gd name="connsiteY53" fmla="*/ 857047 h 857047"/>
              <a:gd name="connsiteX54" fmla="*/ 6374171 w 6881206"/>
              <a:gd name="connsiteY54" fmla="*/ 857047 h 857047"/>
              <a:gd name="connsiteX55" fmla="*/ 6368680 w 6881206"/>
              <a:gd name="connsiteY55" fmla="*/ 857047 h 857047"/>
              <a:gd name="connsiteX56" fmla="*/ 6348221 w 6881206"/>
              <a:gd name="connsiteY56" fmla="*/ 857047 h 857047"/>
              <a:gd name="connsiteX57" fmla="*/ 6330248 w 6881206"/>
              <a:gd name="connsiteY57" fmla="*/ 857047 h 857047"/>
              <a:gd name="connsiteX58" fmla="*/ 6266353 w 6881206"/>
              <a:gd name="connsiteY58" fmla="*/ 857047 h 857047"/>
              <a:gd name="connsiteX59" fmla="*/ 6225932 w 6881206"/>
              <a:gd name="connsiteY59" fmla="*/ 857047 h 857047"/>
              <a:gd name="connsiteX60" fmla="*/ 6106926 w 6881206"/>
              <a:gd name="connsiteY60" fmla="*/ 857047 h 857047"/>
              <a:gd name="connsiteX61" fmla="*/ 6022790 w 6881206"/>
              <a:gd name="connsiteY61" fmla="*/ 857047 h 857047"/>
              <a:gd name="connsiteX62" fmla="*/ 5844088 w 6881206"/>
              <a:gd name="connsiteY62" fmla="*/ 857047 h 857047"/>
              <a:gd name="connsiteX63" fmla="*/ 5687880 w 6881206"/>
              <a:gd name="connsiteY63" fmla="*/ 857047 h 857047"/>
              <a:gd name="connsiteX64" fmla="*/ 5451985 w 6881206"/>
              <a:gd name="connsiteY64" fmla="*/ 857047 h 857047"/>
              <a:gd name="connsiteX65" fmla="*/ 5188261 w 6881206"/>
              <a:gd name="connsiteY65" fmla="*/ 857047 h 857047"/>
              <a:gd name="connsiteX66" fmla="*/ 4904764 w 6881206"/>
              <a:gd name="connsiteY66" fmla="*/ 857047 h 857047"/>
              <a:gd name="connsiteX67" fmla="*/ 4490989 w 6881206"/>
              <a:gd name="connsiteY67" fmla="*/ 857047 h 857047"/>
              <a:gd name="connsiteX68" fmla="*/ 4176573 w 6881206"/>
              <a:gd name="connsiteY68" fmla="*/ 857047 h 857047"/>
              <a:gd name="connsiteX69" fmla="*/ 4099165 w 6881206"/>
              <a:gd name="connsiteY69" fmla="*/ 857047 h 857047"/>
              <a:gd name="connsiteX70" fmla="*/ 4089943 w 6881206"/>
              <a:gd name="connsiteY70" fmla="*/ 857047 h 857047"/>
              <a:gd name="connsiteX71" fmla="*/ 4057940 w 6881206"/>
              <a:gd name="connsiteY71" fmla="*/ 857047 h 857047"/>
              <a:gd name="connsiteX72" fmla="*/ 4025386 w 6881206"/>
              <a:gd name="connsiteY72" fmla="*/ 857047 h 857047"/>
              <a:gd name="connsiteX73" fmla="*/ 3850160 w 6881206"/>
              <a:gd name="connsiteY73" fmla="*/ 857047 h 857047"/>
              <a:gd name="connsiteX74" fmla="*/ 3563124 w 6881206"/>
              <a:gd name="connsiteY74" fmla="*/ 857047 h 857047"/>
              <a:gd name="connsiteX75" fmla="*/ 3550795 w 6881206"/>
              <a:gd name="connsiteY75" fmla="*/ 857047 h 857047"/>
              <a:gd name="connsiteX76" fmla="*/ 3508932 w 6881206"/>
              <a:gd name="connsiteY76" fmla="*/ 857047 h 857047"/>
              <a:gd name="connsiteX77" fmla="*/ 3483683 w 6881206"/>
              <a:gd name="connsiteY77" fmla="*/ 857047 h 857047"/>
              <a:gd name="connsiteX78" fmla="*/ 3464491 w 6881206"/>
              <a:gd name="connsiteY78" fmla="*/ 857047 h 857047"/>
              <a:gd name="connsiteX79" fmla="*/ 3452740 w 6881206"/>
              <a:gd name="connsiteY79" fmla="*/ 857047 h 857047"/>
              <a:gd name="connsiteX80" fmla="*/ 3423719 w 6881206"/>
              <a:gd name="connsiteY80" fmla="*/ 857047 h 857047"/>
              <a:gd name="connsiteX81" fmla="*/ 3370481 w 6881206"/>
              <a:gd name="connsiteY81" fmla="*/ 857047 h 857047"/>
              <a:gd name="connsiteX82" fmla="*/ 3306946 w 6881206"/>
              <a:gd name="connsiteY82" fmla="*/ 857047 h 857047"/>
              <a:gd name="connsiteX83" fmla="*/ 3147208 w 6881206"/>
              <a:gd name="connsiteY83" fmla="*/ 857047 h 857047"/>
              <a:gd name="connsiteX84" fmla="*/ 3114429 w 6881206"/>
              <a:gd name="connsiteY84" fmla="*/ 857047 h 857047"/>
              <a:gd name="connsiteX85" fmla="*/ 2960658 w 6881206"/>
              <a:gd name="connsiteY85" fmla="*/ 857047 h 857047"/>
              <a:gd name="connsiteX86" fmla="*/ 2827230 w 6881206"/>
              <a:gd name="connsiteY86" fmla="*/ 857047 h 857047"/>
              <a:gd name="connsiteX87" fmla="*/ 2712413 w 6881206"/>
              <a:gd name="connsiteY87" fmla="*/ 857047 h 857047"/>
              <a:gd name="connsiteX88" fmla="*/ 2680242 w 6881206"/>
              <a:gd name="connsiteY88" fmla="*/ 857047 h 857047"/>
              <a:gd name="connsiteX89" fmla="*/ 2603835 w 6881206"/>
              <a:gd name="connsiteY89" fmla="*/ 857047 h 857047"/>
              <a:gd name="connsiteX90" fmla="*/ 2455042 w 6881206"/>
              <a:gd name="connsiteY90" fmla="*/ 857047 h 857047"/>
              <a:gd name="connsiteX91" fmla="*/ 2426415 w 6881206"/>
              <a:gd name="connsiteY91" fmla="*/ 857047 h 857047"/>
              <a:gd name="connsiteX92" fmla="*/ 2209736 w 6881206"/>
              <a:gd name="connsiteY92" fmla="*/ 857047 h 857047"/>
              <a:gd name="connsiteX93" fmla="*/ 1893047 w 6881206"/>
              <a:gd name="connsiteY93" fmla="*/ 857047 h 857047"/>
              <a:gd name="connsiteX94" fmla="*/ 1885034 w 6881206"/>
              <a:gd name="connsiteY94" fmla="*/ 857047 h 857047"/>
              <a:gd name="connsiteX95" fmla="*/ 1843786 w 6881206"/>
              <a:gd name="connsiteY95" fmla="*/ 857047 h 857047"/>
              <a:gd name="connsiteX96" fmla="*/ 1828944 w 6881206"/>
              <a:gd name="connsiteY96" fmla="*/ 857047 h 857047"/>
              <a:gd name="connsiteX97" fmla="*/ 1380221 w 6881206"/>
              <a:gd name="connsiteY97" fmla="*/ 857047 h 857047"/>
              <a:gd name="connsiteX98" fmla="*/ 1333065 w 6881206"/>
              <a:gd name="connsiteY98" fmla="*/ 857047 h 857047"/>
              <a:gd name="connsiteX99" fmla="*/ 653445 w 6881206"/>
              <a:gd name="connsiteY99" fmla="*/ 857047 h 857047"/>
              <a:gd name="connsiteX100" fmla="*/ 0 w 6881206"/>
              <a:gd name="connsiteY100" fmla="*/ 857047 h 857047"/>
              <a:gd name="connsiteX101" fmla="*/ 0 w 6881206"/>
              <a:gd name="connsiteY101" fmla="*/ 0 h 85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6881206" h="857047">
                <a:moveTo>
                  <a:pt x="0" y="0"/>
                </a:moveTo>
                <a:cubicBezTo>
                  <a:pt x="0" y="0"/>
                  <a:pt x="0" y="0"/>
                  <a:pt x="653445" y="0"/>
                </a:cubicBezTo>
                <a:cubicBezTo>
                  <a:pt x="653445" y="0"/>
                  <a:pt x="653445" y="0"/>
                  <a:pt x="1156123" y="0"/>
                </a:cubicBezTo>
                <a:lnTo>
                  <a:pt x="1380221" y="0"/>
                </a:lnTo>
                <a:cubicBezTo>
                  <a:pt x="1380221" y="0"/>
                  <a:pt x="1380221" y="0"/>
                  <a:pt x="1444324" y="0"/>
                </a:cubicBezTo>
                <a:lnTo>
                  <a:pt x="1522072" y="0"/>
                </a:lnTo>
                <a:lnTo>
                  <a:pt x="1596570" y="0"/>
                </a:lnTo>
                <a:cubicBezTo>
                  <a:pt x="1668686" y="0"/>
                  <a:pt x="1764840" y="0"/>
                  <a:pt x="1893047" y="0"/>
                </a:cubicBezTo>
                <a:cubicBezTo>
                  <a:pt x="1893047" y="0"/>
                  <a:pt x="1893047" y="0"/>
                  <a:pt x="1978260" y="0"/>
                </a:cubicBezTo>
                <a:lnTo>
                  <a:pt x="2032793" y="0"/>
                </a:lnTo>
                <a:lnTo>
                  <a:pt x="2095032" y="0"/>
                </a:lnTo>
                <a:cubicBezTo>
                  <a:pt x="2196025" y="0"/>
                  <a:pt x="2347515" y="0"/>
                  <a:pt x="2574748" y="0"/>
                </a:cubicBezTo>
                <a:lnTo>
                  <a:pt x="2712413" y="0"/>
                </a:lnTo>
                <a:lnTo>
                  <a:pt x="2724164" y="0"/>
                </a:lnTo>
                <a:lnTo>
                  <a:pt x="2806423" y="0"/>
                </a:lnTo>
                <a:lnTo>
                  <a:pt x="2975563" y="0"/>
                </a:lnTo>
                <a:lnTo>
                  <a:pt x="3029696" y="0"/>
                </a:lnTo>
                <a:lnTo>
                  <a:pt x="3216247" y="0"/>
                </a:lnTo>
                <a:lnTo>
                  <a:pt x="3464491" y="0"/>
                </a:lnTo>
                <a:lnTo>
                  <a:pt x="3476820" y="0"/>
                </a:lnTo>
                <a:lnTo>
                  <a:pt x="3508932" y="0"/>
                </a:lnTo>
                <a:cubicBezTo>
                  <a:pt x="3508932" y="0"/>
                  <a:pt x="3508932" y="0"/>
                  <a:pt x="3518154" y="0"/>
                </a:cubicBezTo>
                <a:lnTo>
                  <a:pt x="3563124" y="0"/>
                </a:lnTo>
                <a:lnTo>
                  <a:pt x="3568615" y="0"/>
                </a:lnTo>
                <a:lnTo>
                  <a:pt x="3582711" y="0"/>
                </a:lnTo>
                <a:lnTo>
                  <a:pt x="3607047" y="0"/>
                </a:lnTo>
                <a:lnTo>
                  <a:pt x="3711363" y="0"/>
                </a:lnTo>
                <a:lnTo>
                  <a:pt x="3757936" y="0"/>
                </a:lnTo>
                <a:lnTo>
                  <a:pt x="3914505" y="0"/>
                </a:lnTo>
                <a:lnTo>
                  <a:pt x="4099165" y="0"/>
                </a:lnTo>
                <a:cubicBezTo>
                  <a:pt x="4099165" y="0"/>
                  <a:pt x="4099165" y="0"/>
                  <a:pt x="4176573" y="0"/>
                </a:cubicBezTo>
                <a:cubicBezTo>
                  <a:pt x="4176573" y="0"/>
                  <a:pt x="4176573" y="0"/>
                  <a:pt x="4211043" y="0"/>
                </a:cubicBezTo>
                <a:lnTo>
                  <a:pt x="4249415" y="0"/>
                </a:lnTo>
                <a:lnTo>
                  <a:pt x="4292911" y="0"/>
                </a:lnTo>
                <a:cubicBezTo>
                  <a:pt x="4370470" y="0"/>
                  <a:pt x="4499735" y="0"/>
                  <a:pt x="4715176" y="0"/>
                </a:cubicBezTo>
                <a:lnTo>
                  <a:pt x="4749035" y="0"/>
                </a:lnTo>
                <a:lnTo>
                  <a:pt x="5107279" y="0"/>
                </a:lnTo>
                <a:lnTo>
                  <a:pt x="5446306" y="0"/>
                </a:lnTo>
                <a:lnTo>
                  <a:pt x="5654500" y="0"/>
                </a:lnTo>
                <a:lnTo>
                  <a:pt x="5879355" y="0"/>
                </a:lnTo>
                <a:lnTo>
                  <a:pt x="6374171" y="0"/>
                </a:lnTo>
                <a:lnTo>
                  <a:pt x="6382691" y="0"/>
                </a:lnTo>
                <a:cubicBezTo>
                  <a:pt x="6392367" y="0"/>
                  <a:pt x="6402043" y="5258"/>
                  <a:pt x="6406881" y="10516"/>
                </a:cubicBezTo>
                <a:cubicBezTo>
                  <a:pt x="6406881" y="10516"/>
                  <a:pt x="6411719" y="10516"/>
                  <a:pt x="6411719" y="15774"/>
                </a:cubicBezTo>
                <a:cubicBezTo>
                  <a:pt x="6411719" y="15774"/>
                  <a:pt x="6411719" y="15774"/>
                  <a:pt x="6412418" y="16534"/>
                </a:cubicBezTo>
                <a:lnTo>
                  <a:pt x="6413765" y="17998"/>
                </a:lnTo>
                <a:lnTo>
                  <a:pt x="6418286" y="21854"/>
                </a:lnTo>
                <a:cubicBezTo>
                  <a:pt x="6439669" y="40092"/>
                  <a:pt x="6525203" y="113046"/>
                  <a:pt x="6867337" y="404863"/>
                </a:cubicBezTo>
                <a:cubicBezTo>
                  <a:pt x="6885830" y="415379"/>
                  <a:pt x="6885830" y="436411"/>
                  <a:pt x="6867337" y="452185"/>
                </a:cubicBezTo>
                <a:cubicBezTo>
                  <a:pt x="6867337" y="452185"/>
                  <a:pt x="6867337" y="452185"/>
                  <a:pt x="6491457" y="772784"/>
                </a:cubicBezTo>
                <a:lnTo>
                  <a:pt x="6413765" y="839050"/>
                </a:lnTo>
                <a:lnTo>
                  <a:pt x="6411719" y="841273"/>
                </a:lnTo>
                <a:cubicBezTo>
                  <a:pt x="6411719" y="841273"/>
                  <a:pt x="6406881" y="841273"/>
                  <a:pt x="6406881" y="846531"/>
                </a:cubicBezTo>
                <a:cubicBezTo>
                  <a:pt x="6402043" y="851789"/>
                  <a:pt x="6392367" y="857047"/>
                  <a:pt x="6382691" y="857047"/>
                </a:cubicBezTo>
                <a:lnTo>
                  <a:pt x="6374171" y="857047"/>
                </a:lnTo>
                <a:lnTo>
                  <a:pt x="6368680" y="857047"/>
                </a:lnTo>
                <a:lnTo>
                  <a:pt x="6348221" y="857047"/>
                </a:lnTo>
                <a:lnTo>
                  <a:pt x="6330248" y="857047"/>
                </a:lnTo>
                <a:lnTo>
                  <a:pt x="6266353" y="857047"/>
                </a:lnTo>
                <a:lnTo>
                  <a:pt x="6225932" y="857047"/>
                </a:lnTo>
                <a:lnTo>
                  <a:pt x="6106926" y="857047"/>
                </a:lnTo>
                <a:lnTo>
                  <a:pt x="6022790" y="857047"/>
                </a:lnTo>
                <a:lnTo>
                  <a:pt x="5844088" y="857047"/>
                </a:lnTo>
                <a:lnTo>
                  <a:pt x="5687880" y="857047"/>
                </a:lnTo>
                <a:lnTo>
                  <a:pt x="5451985" y="857047"/>
                </a:lnTo>
                <a:lnTo>
                  <a:pt x="5188261" y="857047"/>
                </a:lnTo>
                <a:lnTo>
                  <a:pt x="4904764" y="857047"/>
                </a:lnTo>
                <a:lnTo>
                  <a:pt x="4490989" y="857047"/>
                </a:lnTo>
                <a:lnTo>
                  <a:pt x="4176573" y="857047"/>
                </a:lnTo>
                <a:cubicBezTo>
                  <a:pt x="4176573" y="857047"/>
                  <a:pt x="4176573" y="857047"/>
                  <a:pt x="4099165" y="857047"/>
                </a:cubicBezTo>
                <a:cubicBezTo>
                  <a:pt x="4099165" y="857047"/>
                  <a:pt x="4099165" y="857047"/>
                  <a:pt x="4089943" y="857047"/>
                </a:cubicBezTo>
                <a:lnTo>
                  <a:pt x="4057940" y="857047"/>
                </a:lnTo>
                <a:lnTo>
                  <a:pt x="4025386" y="857047"/>
                </a:lnTo>
                <a:cubicBezTo>
                  <a:pt x="3988496" y="857047"/>
                  <a:pt x="3933162" y="857047"/>
                  <a:pt x="3850160" y="857047"/>
                </a:cubicBezTo>
                <a:lnTo>
                  <a:pt x="3563124" y="857047"/>
                </a:lnTo>
                <a:lnTo>
                  <a:pt x="3550795" y="857047"/>
                </a:lnTo>
                <a:lnTo>
                  <a:pt x="3508932" y="857047"/>
                </a:lnTo>
                <a:cubicBezTo>
                  <a:pt x="3508932" y="857047"/>
                  <a:pt x="3508932" y="857047"/>
                  <a:pt x="3483683" y="857047"/>
                </a:cubicBezTo>
                <a:lnTo>
                  <a:pt x="3464491" y="857047"/>
                </a:lnTo>
                <a:lnTo>
                  <a:pt x="3452740" y="857047"/>
                </a:lnTo>
                <a:lnTo>
                  <a:pt x="3423719" y="857047"/>
                </a:lnTo>
                <a:lnTo>
                  <a:pt x="3370481" y="857047"/>
                </a:lnTo>
                <a:lnTo>
                  <a:pt x="3306946" y="857047"/>
                </a:lnTo>
                <a:lnTo>
                  <a:pt x="3147208" y="857047"/>
                </a:lnTo>
                <a:lnTo>
                  <a:pt x="3114429" y="857047"/>
                </a:lnTo>
                <a:lnTo>
                  <a:pt x="2960658" y="857047"/>
                </a:lnTo>
                <a:lnTo>
                  <a:pt x="2827230" y="857047"/>
                </a:lnTo>
                <a:lnTo>
                  <a:pt x="2712413" y="857047"/>
                </a:lnTo>
                <a:lnTo>
                  <a:pt x="2680242" y="857047"/>
                </a:lnTo>
                <a:lnTo>
                  <a:pt x="2603835" y="857047"/>
                </a:lnTo>
                <a:lnTo>
                  <a:pt x="2455042" y="857047"/>
                </a:lnTo>
                <a:lnTo>
                  <a:pt x="2426415" y="857047"/>
                </a:lnTo>
                <a:lnTo>
                  <a:pt x="2209736" y="857047"/>
                </a:lnTo>
                <a:lnTo>
                  <a:pt x="1893047" y="857047"/>
                </a:lnTo>
                <a:cubicBezTo>
                  <a:pt x="1893047" y="857047"/>
                  <a:pt x="1893047" y="857047"/>
                  <a:pt x="1885034" y="857047"/>
                </a:cubicBezTo>
                <a:lnTo>
                  <a:pt x="1843786" y="857047"/>
                </a:lnTo>
                <a:lnTo>
                  <a:pt x="1828944" y="857047"/>
                </a:lnTo>
                <a:cubicBezTo>
                  <a:pt x="1764840" y="857047"/>
                  <a:pt x="1636634" y="857047"/>
                  <a:pt x="1380221" y="857047"/>
                </a:cubicBezTo>
                <a:lnTo>
                  <a:pt x="1333065" y="857047"/>
                </a:lnTo>
                <a:cubicBezTo>
                  <a:pt x="1136016" y="857047"/>
                  <a:pt x="910816" y="857047"/>
                  <a:pt x="653445" y="857047"/>
                </a:cubicBezTo>
                <a:cubicBezTo>
                  <a:pt x="653445" y="857047"/>
                  <a:pt x="653445" y="857047"/>
                  <a:pt x="0" y="857047"/>
                </a:cubicBezTo>
                <a:cubicBezTo>
                  <a:pt x="0" y="857047"/>
                  <a:pt x="0" y="857047"/>
                  <a:pt x="0" y="0"/>
                </a:cubicBezTo>
                <a:close/>
              </a:path>
            </a:pathLst>
          </a:custGeom>
          <a:solidFill>
            <a:schemeClr val="accent1"/>
          </a:solidFill>
          <a:ln>
            <a:noFill/>
          </a:ln>
        </p:spPr>
        <p:txBody>
          <a:bodyPr vert="horz" wrap="square" lIns="91440" tIns="45720" rIns="91440" bIns="45720" numCol="1" anchor="t" anchorCtr="0" compatLnSpc="1">
            <a:prstTxWarp prst="textNoShape">
              <a:avLst/>
            </a:prstTxWarp>
            <a:noAutofit/>
          </a:bodyPr>
          <a:lstStyle/>
          <a:p>
            <a:endParaRPr lang="en-US"/>
          </a:p>
        </p:txBody>
      </p:sp>
    </p:spTree>
    <p:extLst>
      <p:ext uri="{BB962C8B-B14F-4D97-AF65-F5344CB8AC3E}">
        <p14:creationId xmlns:p14="http://schemas.microsoft.com/office/powerpoint/2010/main" val="31740191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20000"/>
              </a:schemeClr>
            </a:gs>
            <a:gs pos="100000">
              <a:schemeClr val="bg2">
                <a:shade val="98000"/>
                <a:satMod val="120000"/>
                <a:lumMod val="98000"/>
              </a:schemeClr>
            </a:gs>
          </a:gsLst>
          <a:lin ang="5400000" scaled="0"/>
        </a:gra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19FE08D8-CEA0-461E-870A-02CD15D9B9D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5D74E5-3B09-EF4D-A75D-D3D3DB97FAA5}"/>
              </a:ext>
            </a:extLst>
          </p:cNvPr>
          <p:cNvSpPr>
            <a:spLocks noGrp="1"/>
          </p:cNvSpPr>
          <p:nvPr>
            <p:ph type="title"/>
          </p:nvPr>
        </p:nvSpPr>
        <p:spPr>
          <a:xfrm>
            <a:off x="1259893" y="3101093"/>
            <a:ext cx="2454052" cy="3029344"/>
          </a:xfrm>
        </p:spPr>
        <p:txBody>
          <a:bodyPr>
            <a:normAutofit/>
          </a:bodyPr>
          <a:lstStyle/>
          <a:p>
            <a:pPr>
              <a:lnSpc>
                <a:spcPct val="90000"/>
              </a:lnSpc>
            </a:pPr>
            <a:r>
              <a:rPr lang="en-US" sz="2500">
                <a:solidFill>
                  <a:schemeClr val="bg1"/>
                </a:solidFill>
              </a:rPr>
              <a:t>College-wide Strategic Enrollment Management Plan Overview</a:t>
            </a:r>
          </a:p>
        </p:txBody>
      </p:sp>
      <p:sp>
        <p:nvSpPr>
          <p:cNvPr id="6" name="Freeform 11">
            <a:extLst>
              <a:ext uri="{FF2B5EF4-FFF2-40B4-BE49-F238E27FC236}">
                <a16:creationId xmlns:a16="http://schemas.microsoft.com/office/drawing/2014/main" id="{2B982904-A46E-41DF-BA98-61E2300C7DC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7" name="Rectangle 11">
            <a:extLst>
              <a:ext uri="{FF2B5EF4-FFF2-40B4-BE49-F238E27FC236}">
                <a16:creationId xmlns:a16="http://schemas.microsoft.com/office/drawing/2014/main" id="{27018161-547E-48F7-A0D9-272C9EA5B37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04B6342-7CDE-8C42-AB25-9854C89A15A3}"/>
              </a:ext>
            </a:extLst>
          </p:cNvPr>
          <p:cNvSpPr>
            <a:spLocks noGrp="1"/>
          </p:cNvSpPr>
          <p:nvPr>
            <p:ph idx="1"/>
          </p:nvPr>
        </p:nvSpPr>
        <p:spPr>
          <a:xfrm>
            <a:off x="4373203" y="227869"/>
            <a:ext cx="7548126" cy="6571655"/>
          </a:xfrm>
        </p:spPr>
        <p:txBody>
          <a:bodyPr anchor="ctr">
            <a:normAutofit/>
          </a:bodyPr>
          <a:lstStyle/>
          <a:p>
            <a:pPr>
              <a:spcBef>
                <a:spcPts val="0"/>
              </a:spcBef>
              <a:spcAft>
                <a:spcPts val="800"/>
              </a:spcAft>
              <a:buFont typeface="Wingdings" panose="05000000000000000000" pitchFamily="2" charset="2"/>
              <a:buChar char="§"/>
              <a:tabLst>
                <a:tab pos="457200" algn="l"/>
              </a:tabLst>
            </a:pPr>
            <a:r>
              <a:rPr lang="en-US" sz="2800" b="1" dirty="0" smtClean="0">
                <a:ea typeface="Calibri" panose="020F0502020204030204" pitchFamily="34" charset="0"/>
                <a:cs typeface="Times New Roman"/>
              </a:rPr>
              <a:t>Overview</a:t>
            </a:r>
            <a:r>
              <a:rPr lang="en-US" sz="2800" b="1" dirty="0">
                <a:ea typeface="Calibri" panose="020F0502020204030204" pitchFamily="34" charset="0"/>
                <a:cs typeface="Times New Roman"/>
              </a:rPr>
              <a:t>:</a:t>
            </a:r>
            <a:r>
              <a:rPr lang="en-US" sz="2800" dirty="0">
                <a:ea typeface="Calibri" panose="020F0502020204030204" pitchFamily="34" charset="0"/>
                <a:cs typeface="Times New Roman"/>
              </a:rPr>
              <a:t> </a:t>
            </a:r>
            <a:r>
              <a:rPr lang="en-US" sz="2800" dirty="0"/>
              <a:t>3 -year plan; 5% enrollment increase</a:t>
            </a:r>
          </a:p>
          <a:p>
            <a:pPr>
              <a:buFont typeface="Wingdings" panose="05000000000000000000" pitchFamily="2" charset="2"/>
              <a:buChar char="§"/>
            </a:pPr>
            <a:r>
              <a:rPr lang="en-US" sz="2800" b="1" dirty="0" smtClean="0"/>
              <a:t>What:</a:t>
            </a:r>
            <a:r>
              <a:rPr lang="en-US" sz="2800" dirty="0" smtClean="0"/>
              <a:t> A collaborative </a:t>
            </a:r>
            <a:r>
              <a:rPr lang="en-US" sz="2800" dirty="0"/>
              <a:t>approach to </a:t>
            </a:r>
            <a:r>
              <a:rPr lang="en-US" sz="2800" i="1" dirty="0"/>
              <a:t>identify</a:t>
            </a:r>
            <a:r>
              <a:rPr lang="en-US" sz="2800" dirty="0"/>
              <a:t>, </a:t>
            </a:r>
            <a:r>
              <a:rPr lang="en-US" sz="2800" i="1" dirty="0"/>
              <a:t>recruit</a:t>
            </a:r>
            <a:r>
              <a:rPr lang="en-US" sz="2800" dirty="0"/>
              <a:t>, </a:t>
            </a:r>
            <a:r>
              <a:rPr lang="en-US" sz="2800" i="1" dirty="0"/>
              <a:t>enroll</a:t>
            </a:r>
            <a:r>
              <a:rPr lang="en-US" sz="2800" dirty="0"/>
              <a:t>, </a:t>
            </a:r>
            <a:r>
              <a:rPr lang="en-US" sz="2800" i="1" dirty="0"/>
              <a:t>retain</a:t>
            </a:r>
            <a:r>
              <a:rPr lang="en-US" sz="2800" dirty="0"/>
              <a:t>, close equity gaps, and </a:t>
            </a:r>
            <a:r>
              <a:rPr lang="en-US" sz="2800" i="1" dirty="0"/>
              <a:t>graduate</a:t>
            </a:r>
            <a:r>
              <a:rPr lang="en-US" sz="2800" dirty="0"/>
              <a:t> the student body. </a:t>
            </a:r>
          </a:p>
          <a:p>
            <a:pPr>
              <a:buFont typeface="Wingdings" panose="05000000000000000000" pitchFamily="2" charset="2"/>
              <a:buChar char="§"/>
            </a:pPr>
            <a:endParaRPr lang="en-US" sz="1000" dirty="0"/>
          </a:p>
          <a:p>
            <a:pPr>
              <a:buFont typeface="Wingdings" panose="05000000000000000000" pitchFamily="2" charset="2"/>
              <a:buChar char="§"/>
            </a:pPr>
            <a:r>
              <a:rPr lang="en-US" sz="2800" b="1" dirty="0" smtClean="0"/>
              <a:t>Why:</a:t>
            </a:r>
            <a:r>
              <a:rPr lang="en-US" sz="2800" dirty="0" smtClean="0"/>
              <a:t> </a:t>
            </a:r>
          </a:p>
          <a:p>
            <a:pPr lvl="1">
              <a:buFont typeface="Wingdings" panose="05000000000000000000" pitchFamily="2" charset="2"/>
              <a:buChar char="Ø"/>
            </a:pPr>
            <a:r>
              <a:rPr lang="en-US" sz="2600" dirty="0" smtClean="0"/>
              <a:t>Increase </a:t>
            </a:r>
            <a:r>
              <a:rPr lang="en-US" sz="2600" dirty="0"/>
              <a:t>Student Success </a:t>
            </a:r>
          </a:p>
          <a:p>
            <a:pPr lvl="1">
              <a:buFont typeface="Wingdings" panose="05000000000000000000" pitchFamily="2" charset="2"/>
              <a:buChar char="Ø"/>
            </a:pPr>
            <a:r>
              <a:rPr lang="en-US" sz="2800" dirty="0"/>
              <a:t>Improve Campus Climate</a:t>
            </a:r>
          </a:p>
          <a:p>
            <a:pPr lvl="1">
              <a:buFont typeface="Wingdings" panose="05000000000000000000" pitchFamily="2" charset="2"/>
              <a:buChar char="Ø"/>
            </a:pPr>
            <a:r>
              <a:rPr lang="en-US" sz="2800" dirty="0"/>
              <a:t>Obtain Financial Stability</a:t>
            </a:r>
          </a:p>
          <a:p>
            <a:pPr lvl="1">
              <a:buFont typeface="Wingdings" panose="05000000000000000000" pitchFamily="2" charset="2"/>
              <a:buChar char="Ø"/>
            </a:pPr>
            <a:r>
              <a:rPr lang="en-US" sz="2800" dirty="0"/>
              <a:t>Expand &amp; Deepen Community Engagement</a:t>
            </a:r>
          </a:p>
          <a:p>
            <a:pPr>
              <a:buFont typeface="Wingdings" panose="05000000000000000000" pitchFamily="2" charset="2"/>
              <a:buChar char="§"/>
            </a:pPr>
            <a:endParaRPr lang="en-US" dirty="0"/>
          </a:p>
        </p:txBody>
      </p:sp>
    </p:spTree>
    <p:extLst>
      <p:ext uri="{BB962C8B-B14F-4D97-AF65-F5344CB8AC3E}">
        <p14:creationId xmlns:p14="http://schemas.microsoft.com/office/powerpoint/2010/main" val="35276350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20000"/>
              </a:schemeClr>
            </a:gs>
            <a:gs pos="100000">
              <a:schemeClr val="bg2">
                <a:shade val="98000"/>
                <a:satMod val="120000"/>
                <a:lumMod val="98000"/>
              </a:schemeClr>
            </a:gs>
          </a:gsLst>
          <a:lin ang="5400000" scaled="0"/>
        </a:gra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19FE08D8-CEA0-461E-870A-02CD15D9B9D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5D74E5-3B09-EF4D-A75D-D3D3DB97FAA5}"/>
              </a:ext>
            </a:extLst>
          </p:cNvPr>
          <p:cNvSpPr>
            <a:spLocks noGrp="1"/>
          </p:cNvSpPr>
          <p:nvPr>
            <p:ph type="title"/>
          </p:nvPr>
        </p:nvSpPr>
        <p:spPr>
          <a:xfrm>
            <a:off x="1259893" y="3101093"/>
            <a:ext cx="2454052" cy="3029344"/>
          </a:xfrm>
        </p:spPr>
        <p:txBody>
          <a:bodyPr>
            <a:normAutofit/>
          </a:bodyPr>
          <a:lstStyle/>
          <a:p>
            <a:pPr>
              <a:lnSpc>
                <a:spcPct val="90000"/>
              </a:lnSpc>
            </a:pPr>
            <a:r>
              <a:rPr lang="en-US" sz="2500" dirty="0" smtClean="0">
                <a:solidFill>
                  <a:schemeClr val="bg1"/>
                </a:solidFill>
              </a:rPr>
              <a:t>Advancing Justice for the Clark College Community </a:t>
            </a:r>
            <a:endParaRPr lang="en-US" sz="2500" dirty="0">
              <a:solidFill>
                <a:schemeClr val="bg1"/>
              </a:solidFill>
            </a:endParaRPr>
          </a:p>
        </p:txBody>
      </p:sp>
      <p:sp>
        <p:nvSpPr>
          <p:cNvPr id="6" name="Freeform 11">
            <a:extLst>
              <a:ext uri="{FF2B5EF4-FFF2-40B4-BE49-F238E27FC236}">
                <a16:creationId xmlns:a16="http://schemas.microsoft.com/office/drawing/2014/main" id="{2B982904-A46E-41DF-BA98-61E2300C7DC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7" name="Rectangle 11">
            <a:extLst>
              <a:ext uri="{FF2B5EF4-FFF2-40B4-BE49-F238E27FC236}">
                <a16:creationId xmlns:a16="http://schemas.microsoft.com/office/drawing/2014/main" id="{27018161-547E-48F7-A0D9-272C9EA5B37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04B6342-7CDE-8C42-AB25-9854C89A15A3}"/>
              </a:ext>
            </a:extLst>
          </p:cNvPr>
          <p:cNvSpPr>
            <a:spLocks noGrp="1"/>
          </p:cNvSpPr>
          <p:nvPr>
            <p:ph idx="1"/>
          </p:nvPr>
        </p:nvSpPr>
        <p:spPr>
          <a:xfrm>
            <a:off x="4373203" y="283102"/>
            <a:ext cx="7548126" cy="6571655"/>
          </a:xfrm>
        </p:spPr>
        <p:txBody>
          <a:bodyPr anchor="t" anchorCtr="0">
            <a:normAutofit fontScale="85000" lnSpcReduction="20000"/>
          </a:bodyPr>
          <a:lstStyle/>
          <a:p>
            <a:pPr marL="0" lvl="0" indent="0" algn="ctr">
              <a:spcBef>
                <a:spcPts val="0"/>
              </a:spcBef>
              <a:spcAft>
                <a:spcPts val="800"/>
              </a:spcAft>
              <a:buNone/>
              <a:tabLst>
                <a:tab pos="457200" algn="l"/>
              </a:tabLst>
            </a:pPr>
            <a:r>
              <a:rPr lang="en-US" sz="3800" b="1" dirty="0" smtClean="0">
                <a:ea typeface="Calibri" panose="020F0502020204030204" pitchFamily="34" charset="0"/>
                <a:cs typeface="Times New Roman"/>
              </a:rPr>
              <a:t>Racial Equity</a:t>
            </a:r>
            <a:endParaRPr lang="en-US" sz="3800" dirty="0"/>
          </a:p>
          <a:p>
            <a:pPr marL="0" indent="0">
              <a:lnSpc>
                <a:spcPct val="140000"/>
              </a:lnSpc>
              <a:spcBef>
                <a:spcPts val="0"/>
              </a:spcBef>
              <a:spcAft>
                <a:spcPts val="800"/>
              </a:spcAft>
              <a:buNone/>
              <a:tabLst>
                <a:tab pos="457200" algn="l"/>
              </a:tabLst>
            </a:pPr>
            <a:r>
              <a:rPr lang="en-US" sz="2800" dirty="0"/>
              <a:t>Clark College leads with racial equity as a holistic approach to identify barriers and best practices relating to the retention, enrollment, and completion of historically underrepresented racial and ethnic groups. Using data to guide us, we proactively seek out best practices and eliminate barriers to ensure equitable outcomes for students and employees. We accomplish this through abolishing practices that do not effectively serve students or employees, dismantling White Supremacy Culture, and by adopting principles of anti-racism, disability justice, and universal design.</a:t>
            </a:r>
            <a:endParaRPr lang="en-US" sz="3600" dirty="0" smtClean="0">
              <a:ea typeface="Calibri" panose="020F0502020204030204" pitchFamily="34" charset="0"/>
              <a:cs typeface="Times New Roman"/>
            </a:endParaRPr>
          </a:p>
          <a:p>
            <a:pPr marL="0" indent="0">
              <a:spcBef>
                <a:spcPts val="0"/>
              </a:spcBef>
              <a:spcAft>
                <a:spcPts val="800"/>
              </a:spcAft>
              <a:buNone/>
              <a:tabLst>
                <a:tab pos="457200" algn="l"/>
              </a:tabLst>
            </a:pPr>
            <a:endParaRPr lang="en-US" sz="2000" dirty="0" smtClean="0">
              <a:ea typeface="Calibri" panose="020F0502020204030204" pitchFamily="34" charset="0"/>
              <a:cs typeface="Times New Roman"/>
            </a:endParaRPr>
          </a:p>
          <a:p>
            <a:pPr>
              <a:spcBef>
                <a:spcPts val="0"/>
              </a:spcBef>
              <a:spcAft>
                <a:spcPts val="800"/>
              </a:spcAft>
              <a:buFont typeface="Wingdings" panose="05000000000000000000" pitchFamily="2" charset="2"/>
              <a:buChar char="§"/>
              <a:tabLst>
                <a:tab pos="457200" algn="l"/>
              </a:tabLst>
            </a:pPr>
            <a:endParaRPr lang="en-US" sz="2000" dirty="0"/>
          </a:p>
          <a:p>
            <a:pPr>
              <a:buFont typeface="Wingdings" panose="05000000000000000000" pitchFamily="2" charset="2"/>
              <a:buChar char="§"/>
            </a:pPr>
            <a:endParaRPr lang="en-US" dirty="0"/>
          </a:p>
        </p:txBody>
      </p:sp>
    </p:spTree>
    <p:extLst>
      <p:ext uri="{BB962C8B-B14F-4D97-AF65-F5344CB8AC3E}">
        <p14:creationId xmlns:p14="http://schemas.microsoft.com/office/powerpoint/2010/main" val="33323077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20000"/>
              </a:schemeClr>
            </a:gs>
            <a:gs pos="100000">
              <a:schemeClr val="bg2">
                <a:shade val="98000"/>
                <a:satMod val="120000"/>
                <a:lumMod val="98000"/>
              </a:schemeClr>
            </a:gs>
          </a:gsLst>
          <a:lin ang="5400000" scaled="0"/>
        </a:gra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19FE08D8-CEA0-461E-870A-02CD15D9B9D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5D74E5-3B09-EF4D-A75D-D3D3DB97FAA5}"/>
              </a:ext>
            </a:extLst>
          </p:cNvPr>
          <p:cNvSpPr>
            <a:spLocks noGrp="1"/>
          </p:cNvSpPr>
          <p:nvPr>
            <p:ph type="title"/>
          </p:nvPr>
        </p:nvSpPr>
        <p:spPr>
          <a:xfrm>
            <a:off x="1259893" y="3101093"/>
            <a:ext cx="2454052" cy="3029344"/>
          </a:xfrm>
        </p:spPr>
        <p:txBody>
          <a:bodyPr>
            <a:normAutofit/>
          </a:bodyPr>
          <a:lstStyle/>
          <a:p>
            <a:pPr>
              <a:lnSpc>
                <a:spcPct val="90000"/>
              </a:lnSpc>
            </a:pPr>
            <a:r>
              <a:rPr lang="en-US" sz="2500" dirty="0" smtClean="0">
                <a:solidFill>
                  <a:schemeClr val="bg1"/>
                </a:solidFill>
              </a:rPr>
              <a:t>Advancing Justice for the Clark College Community </a:t>
            </a:r>
            <a:endParaRPr lang="en-US" sz="2500" dirty="0">
              <a:solidFill>
                <a:schemeClr val="bg1"/>
              </a:solidFill>
            </a:endParaRPr>
          </a:p>
        </p:txBody>
      </p:sp>
      <p:sp>
        <p:nvSpPr>
          <p:cNvPr id="6" name="Freeform 11">
            <a:extLst>
              <a:ext uri="{FF2B5EF4-FFF2-40B4-BE49-F238E27FC236}">
                <a16:creationId xmlns:a16="http://schemas.microsoft.com/office/drawing/2014/main" id="{2B982904-A46E-41DF-BA98-61E2300C7DC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7" name="Rectangle 11">
            <a:extLst>
              <a:ext uri="{FF2B5EF4-FFF2-40B4-BE49-F238E27FC236}">
                <a16:creationId xmlns:a16="http://schemas.microsoft.com/office/drawing/2014/main" id="{27018161-547E-48F7-A0D9-272C9EA5B37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04B6342-7CDE-8C42-AB25-9854C89A15A3}"/>
              </a:ext>
            </a:extLst>
          </p:cNvPr>
          <p:cNvSpPr>
            <a:spLocks noGrp="1"/>
          </p:cNvSpPr>
          <p:nvPr>
            <p:ph idx="1"/>
          </p:nvPr>
        </p:nvSpPr>
        <p:spPr>
          <a:xfrm>
            <a:off x="4373203" y="184910"/>
            <a:ext cx="7548126" cy="6571655"/>
          </a:xfrm>
        </p:spPr>
        <p:txBody>
          <a:bodyPr anchor="t" anchorCtr="0">
            <a:normAutofit/>
          </a:bodyPr>
          <a:lstStyle/>
          <a:p>
            <a:pPr marL="0" lvl="0" indent="0" algn="ctr">
              <a:spcBef>
                <a:spcPts val="0"/>
              </a:spcBef>
              <a:spcAft>
                <a:spcPts val="800"/>
              </a:spcAft>
              <a:buNone/>
              <a:tabLst>
                <a:tab pos="457200" algn="l"/>
              </a:tabLst>
            </a:pPr>
            <a:r>
              <a:rPr lang="en-US" sz="3200" b="1" dirty="0" smtClean="0">
                <a:ea typeface="Calibri" panose="020F0502020204030204" pitchFamily="34" charset="0"/>
                <a:cs typeface="Times New Roman"/>
              </a:rPr>
              <a:t>Racial Equity</a:t>
            </a:r>
            <a:endParaRPr lang="en-US" sz="3200" dirty="0"/>
          </a:p>
          <a:p>
            <a:pPr>
              <a:spcBef>
                <a:spcPts val="0"/>
              </a:spcBef>
              <a:spcAft>
                <a:spcPts val="800"/>
              </a:spcAft>
              <a:buFont typeface="Wingdings" panose="05000000000000000000" pitchFamily="2" charset="2"/>
              <a:buChar char="§"/>
              <a:tabLst>
                <a:tab pos="457200" algn="l"/>
              </a:tabLst>
            </a:pPr>
            <a:r>
              <a:rPr lang="en-US" sz="2600" dirty="0" smtClean="0">
                <a:ea typeface="Calibri" panose="020F0502020204030204" pitchFamily="34" charset="0"/>
                <a:cs typeface="Times New Roman"/>
              </a:rPr>
              <a:t>Abolitionist Framework</a:t>
            </a:r>
          </a:p>
          <a:p>
            <a:pPr>
              <a:spcBef>
                <a:spcPts val="0"/>
              </a:spcBef>
              <a:spcAft>
                <a:spcPts val="800"/>
              </a:spcAft>
              <a:buFont typeface="Wingdings" panose="05000000000000000000" pitchFamily="2" charset="2"/>
              <a:buChar char="§"/>
              <a:tabLst>
                <a:tab pos="457200" algn="l"/>
              </a:tabLst>
            </a:pPr>
            <a:r>
              <a:rPr lang="en-US" sz="2600" dirty="0" smtClean="0">
                <a:ea typeface="Calibri" panose="020F0502020204030204" pitchFamily="34" charset="0"/>
                <a:cs typeface="Times New Roman"/>
              </a:rPr>
              <a:t>Collective Care</a:t>
            </a:r>
          </a:p>
          <a:p>
            <a:pPr>
              <a:spcBef>
                <a:spcPts val="0"/>
              </a:spcBef>
              <a:spcAft>
                <a:spcPts val="800"/>
              </a:spcAft>
              <a:buFont typeface="Wingdings" panose="05000000000000000000" pitchFamily="2" charset="2"/>
              <a:buChar char="§"/>
              <a:tabLst>
                <a:tab pos="457200" algn="l"/>
              </a:tabLst>
            </a:pPr>
            <a:r>
              <a:rPr lang="en-US" sz="2600" dirty="0" smtClean="0">
                <a:ea typeface="Calibri" panose="020F0502020204030204" pitchFamily="34" charset="0"/>
                <a:cs typeface="Times New Roman"/>
              </a:rPr>
              <a:t>Inclusive Practices</a:t>
            </a:r>
          </a:p>
          <a:p>
            <a:pPr>
              <a:spcBef>
                <a:spcPts val="0"/>
              </a:spcBef>
              <a:spcAft>
                <a:spcPts val="800"/>
              </a:spcAft>
              <a:buFont typeface="Wingdings" panose="05000000000000000000" pitchFamily="2" charset="2"/>
              <a:buChar char="§"/>
              <a:tabLst>
                <a:tab pos="457200" algn="l"/>
              </a:tabLst>
            </a:pPr>
            <a:r>
              <a:rPr lang="en-US" sz="2600" dirty="0" smtClean="0">
                <a:ea typeface="Calibri" panose="020F0502020204030204" pitchFamily="34" charset="0"/>
                <a:cs typeface="Times New Roman"/>
              </a:rPr>
              <a:t>Transformative Mindset</a:t>
            </a:r>
          </a:p>
          <a:p>
            <a:pPr>
              <a:spcBef>
                <a:spcPts val="0"/>
              </a:spcBef>
              <a:spcAft>
                <a:spcPts val="800"/>
              </a:spcAft>
              <a:buFont typeface="Wingdings" panose="05000000000000000000" pitchFamily="2" charset="2"/>
              <a:buChar char="§"/>
              <a:tabLst>
                <a:tab pos="457200" algn="l"/>
              </a:tabLst>
            </a:pPr>
            <a:endParaRPr lang="en-US" sz="2000" dirty="0" smtClean="0">
              <a:ea typeface="Calibri" panose="020F0502020204030204" pitchFamily="34" charset="0"/>
              <a:cs typeface="Times New Roman"/>
            </a:endParaRPr>
          </a:p>
          <a:p>
            <a:pPr>
              <a:spcBef>
                <a:spcPts val="0"/>
              </a:spcBef>
              <a:spcAft>
                <a:spcPts val="800"/>
              </a:spcAft>
              <a:buFont typeface="Wingdings" panose="05000000000000000000" pitchFamily="2" charset="2"/>
              <a:buChar char="§"/>
              <a:tabLst>
                <a:tab pos="457200" algn="l"/>
              </a:tabLst>
            </a:pPr>
            <a:endParaRPr lang="en-US" sz="2000" dirty="0"/>
          </a:p>
          <a:p>
            <a:pPr>
              <a:buFont typeface="Wingdings" panose="05000000000000000000" pitchFamily="2" charset="2"/>
              <a:buChar char="§"/>
            </a:pPr>
            <a:endParaRPr lang="en-US" dirty="0"/>
          </a:p>
        </p:txBody>
      </p:sp>
      <p:grpSp>
        <p:nvGrpSpPr>
          <p:cNvPr id="4" name="Group 3"/>
          <p:cNvGrpSpPr/>
          <p:nvPr/>
        </p:nvGrpSpPr>
        <p:grpSpPr>
          <a:xfrm>
            <a:off x="4058241" y="664735"/>
            <a:ext cx="1006325" cy="2167014"/>
            <a:chOff x="4058241" y="664735"/>
            <a:chExt cx="1006325" cy="2167014"/>
          </a:xfrm>
        </p:grpSpPr>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58241" y="664735"/>
              <a:ext cx="1003118" cy="775409"/>
            </a:xfrm>
            <a:prstGeom prst="rect">
              <a:avLst/>
            </a:prstGeom>
          </p:spPr>
        </p:pic>
        <p:pic>
          <p:nvPicPr>
            <p:cNvPr id="13" name="Picture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59080" y="1153875"/>
              <a:ext cx="1005485" cy="777240"/>
            </a:xfrm>
            <a:prstGeom prst="rect">
              <a:avLst/>
            </a:prstGeom>
          </p:spPr>
        </p:pic>
        <p:pic>
          <p:nvPicPr>
            <p:cNvPr id="14" name="Picture 1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59080" y="1625628"/>
              <a:ext cx="1005486" cy="777240"/>
            </a:xfrm>
            <a:prstGeom prst="rect">
              <a:avLst/>
            </a:prstGeom>
          </p:spPr>
        </p:pic>
        <p:pic>
          <p:nvPicPr>
            <p:cNvPr id="15" name="Picture 1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189419" y="2259140"/>
              <a:ext cx="740762" cy="572609"/>
            </a:xfrm>
            <a:prstGeom prst="rect">
              <a:avLst/>
            </a:prstGeom>
          </p:spPr>
        </p:pic>
      </p:grpSp>
      <p:pic>
        <p:nvPicPr>
          <p:cNvPr id="11" name="Picture 10"/>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141447" y="2500444"/>
            <a:ext cx="6011638" cy="4643990"/>
          </a:xfrm>
          <a:prstGeom prst="rect">
            <a:avLst/>
          </a:prstGeom>
        </p:spPr>
      </p:pic>
    </p:spTree>
    <p:extLst>
      <p:ext uri="{BB962C8B-B14F-4D97-AF65-F5344CB8AC3E}">
        <p14:creationId xmlns:p14="http://schemas.microsoft.com/office/powerpoint/2010/main" val="22822425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D74E5-3B09-EF4D-A75D-D3D3DB97FAA5}"/>
              </a:ext>
            </a:extLst>
          </p:cNvPr>
          <p:cNvSpPr>
            <a:spLocks noGrp="1"/>
          </p:cNvSpPr>
          <p:nvPr>
            <p:ph type="title"/>
          </p:nvPr>
        </p:nvSpPr>
        <p:spPr>
          <a:xfrm>
            <a:off x="1698978" y="406400"/>
            <a:ext cx="9448800" cy="716844"/>
          </a:xfrm>
          <a:solidFill>
            <a:schemeClr val="bg1">
              <a:alpha val="30000"/>
            </a:schemeClr>
          </a:solidFill>
          <a:ln>
            <a:solidFill>
              <a:schemeClr val="tx1"/>
            </a:solidFill>
          </a:ln>
        </p:spPr>
        <p:txBody>
          <a:bodyPr>
            <a:normAutofit/>
          </a:bodyPr>
          <a:lstStyle/>
          <a:p>
            <a:pPr algn="ctr"/>
            <a:r>
              <a:rPr lang="en-US" b="1">
                <a:solidFill>
                  <a:schemeClr val="tx1"/>
                </a:solidFill>
              </a:rPr>
              <a:t>College-wide SEM Stakeholders List</a:t>
            </a:r>
            <a:endParaRPr lang="en-US"/>
          </a:p>
        </p:txBody>
      </p:sp>
      <p:sp>
        <p:nvSpPr>
          <p:cNvPr id="3" name="Content Placeholder 2">
            <a:extLst>
              <a:ext uri="{FF2B5EF4-FFF2-40B4-BE49-F238E27FC236}">
                <a16:creationId xmlns:a16="http://schemas.microsoft.com/office/drawing/2014/main" id="{704B6342-7CDE-8C42-AB25-9854C89A15A3}"/>
              </a:ext>
            </a:extLst>
          </p:cNvPr>
          <p:cNvSpPr>
            <a:spLocks noGrp="1"/>
          </p:cNvSpPr>
          <p:nvPr>
            <p:ph idx="1"/>
          </p:nvPr>
        </p:nvSpPr>
        <p:spPr>
          <a:xfrm>
            <a:off x="1862667" y="1744133"/>
            <a:ext cx="9776178" cy="5034845"/>
          </a:xfrm>
        </p:spPr>
        <p:txBody>
          <a:bodyPr>
            <a:noAutofit/>
          </a:bodyPr>
          <a:lstStyle/>
          <a:p>
            <a:pPr marL="0" lvl="0" indent="0">
              <a:lnSpc>
                <a:spcPct val="107000"/>
              </a:lnSpc>
              <a:spcBef>
                <a:spcPts val="0"/>
              </a:spcBef>
              <a:spcAft>
                <a:spcPts val="800"/>
              </a:spcAft>
              <a:buNone/>
              <a:tabLst>
                <a:tab pos="457200" algn="l"/>
              </a:tabLst>
            </a:pPr>
            <a:r>
              <a:rPr lang="en-US">
                <a:solidFill>
                  <a:schemeClr val="tx1"/>
                </a:solidFill>
                <a:ea typeface="Calibri" panose="020F0502020204030204" pitchFamily="34" charset="0"/>
                <a:cs typeface="Times New Roman" panose="02020603050405020304" pitchFamily="18" charset="0"/>
              </a:rPr>
              <a:t> </a:t>
            </a:r>
            <a:endParaRPr lang="en-US" sz="1800">
              <a:solidFill>
                <a:schemeClr val="tx1"/>
              </a:solidFill>
            </a:endParaRPr>
          </a:p>
          <a:p>
            <a:pPr>
              <a:buFont typeface="Wingdings" panose="05000000000000000000" pitchFamily="2" charset="2"/>
              <a:buChar char="§"/>
            </a:pPr>
            <a:endParaRPr lang="en-US" sz="2400"/>
          </a:p>
        </p:txBody>
      </p:sp>
      <p:graphicFrame>
        <p:nvGraphicFramePr>
          <p:cNvPr id="4" name="Table 3"/>
          <p:cNvGraphicFramePr>
            <a:graphicFrameLocks noGrp="1"/>
          </p:cNvGraphicFramePr>
          <p:nvPr>
            <p:extLst>
              <p:ext uri="{D42A27DB-BD31-4B8C-83A1-F6EECF244321}">
                <p14:modId xmlns:p14="http://schemas.microsoft.com/office/powerpoint/2010/main" val="3498826740"/>
              </p:ext>
            </p:extLst>
          </p:nvPr>
        </p:nvGraphicFramePr>
        <p:xfrm>
          <a:off x="1100664" y="1326449"/>
          <a:ext cx="10538181" cy="5309855"/>
        </p:xfrm>
        <a:graphic>
          <a:graphicData uri="http://schemas.openxmlformats.org/drawingml/2006/table">
            <a:tbl>
              <a:tblPr firstRow="1" firstCol="1" bandRow="1">
                <a:tableStyleId>{5C22544A-7EE6-4342-B048-85BDC9FD1C3A}</a:tableStyleId>
              </a:tblPr>
              <a:tblGrid>
                <a:gridCol w="3334841">
                  <a:extLst>
                    <a:ext uri="{9D8B030D-6E8A-4147-A177-3AD203B41FA5}">
                      <a16:colId xmlns:a16="http://schemas.microsoft.com/office/drawing/2014/main" val="2663315896"/>
                    </a:ext>
                  </a:extLst>
                </a:gridCol>
                <a:gridCol w="7203340">
                  <a:extLst>
                    <a:ext uri="{9D8B030D-6E8A-4147-A177-3AD203B41FA5}">
                      <a16:colId xmlns:a16="http://schemas.microsoft.com/office/drawing/2014/main" val="4005379735"/>
                    </a:ext>
                  </a:extLst>
                </a:gridCol>
              </a:tblGrid>
              <a:tr h="445201">
                <a:tc>
                  <a:txBody>
                    <a:bodyPr/>
                    <a:lstStyle/>
                    <a:p>
                      <a:pPr marL="0" marR="0" algn="l">
                        <a:lnSpc>
                          <a:spcPct val="107000"/>
                        </a:lnSpc>
                        <a:spcBef>
                          <a:spcPts val="0"/>
                        </a:spcBef>
                        <a:spcAft>
                          <a:spcPts val="0"/>
                        </a:spcAft>
                      </a:pPr>
                      <a:r>
                        <a:rPr lang="en-US" sz="1800" dirty="0">
                          <a:effectLst/>
                        </a:rPr>
                        <a:t>Department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07000"/>
                        </a:lnSpc>
                        <a:spcBef>
                          <a:spcPts val="0"/>
                        </a:spcBef>
                        <a:spcAft>
                          <a:spcPts val="0"/>
                        </a:spcAft>
                      </a:pPr>
                      <a:r>
                        <a:rPr lang="en-US" sz="1800" dirty="0">
                          <a:effectLst/>
                        </a:rPr>
                        <a:t>Staff/Committees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46903478"/>
                  </a:ext>
                </a:extLst>
              </a:tr>
              <a:tr h="354760">
                <a:tc>
                  <a:txBody>
                    <a:bodyPr/>
                    <a:lstStyle/>
                    <a:p>
                      <a:pPr marL="0" marR="0" algn="l">
                        <a:lnSpc>
                          <a:spcPct val="107000"/>
                        </a:lnSpc>
                        <a:spcBef>
                          <a:spcPts val="0"/>
                        </a:spcBef>
                        <a:spcAft>
                          <a:spcPts val="0"/>
                        </a:spcAft>
                      </a:pPr>
                      <a:r>
                        <a:rPr lang="en-US" sz="1800">
                          <a:effectLst/>
                        </a:rPr>
                        <a:t>ODEI</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07000"/>
                        </a:lnSpc>
                        <a:spcBef>
                          <a:spcPts val="0"/>
                        </a:spcBef>
                        <a:spcAft>
                          <a:spcPts val="0"/>
                        </a:spcAft>
                      </a:pPr>
                      <a:r>
                        <a:rPr lang="en-US" sz="1800">
                          <a:effectLst/>
                        </a:rPr>
                        <a:t>Michele/Cindi/Rashida/Melissa</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24040587"/>
                  </a:ext>
                </a:extLst>
              </a:tr>
              <a:tr h="312933">
                <a:tc>
                  <a:txBody>
                    <a:bodyPr/>
                    <a:lstStyle/>
                    <a:p>
                      <a:pPr marL="0" marR="0" algn="l">
                        <a:lnSpc>
                          <a:spcPct val="107000"/>
                        </a:lnSpc>
                        <a:spcBef>
                          <a:spcPts val="0"/>
                        </a:spcBef>
                        <a:spcAft>
                          <a:spcPts val="0"/>
                        </a:spcAft>
                      </a:pPr>
                      <a:r>
                        <a:rPr lang="en-US" sz="1800">
                          <a:effectLst/>
                        </a:rPr>
                        <a:t>Retention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07000"/>
                        </a:lnSpc>
                        <a:spcBef>
                          <a:spcPts val="0"/>
                        </a:spcBef>
                        <a:spcAft>
                          <a:spcPts val="0"/>
                        </a:spcAft>
                      </a:pPr>
                      <a:r>
                        <a:rPr lang="en-US" sz="1800">
                          <a:effectLst/>
                        </a:rPr>
                        <a:t>Michele/Cath B./Heather A./Julie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820580948"/>
                  </a:ext>
                </a:extLst>
              </a:tr>
              <a:tr h="276222">
                <a:tc>
                  <a:txBody>
                    <a:bodyPr/>
                    <a:lstStyle/>
                    <a:p>
                      <a:pPr marL="0" marR="0" algn="l">
                        <a:lnSpc>
                          <a:spcPct val="107000"/>
                        </a:lnSpc>
                        <a:spcBef>
                          <a:spcPts val="0"/>
                        </a:spcBef>
                        <a:spcAft>
                          <a:spcPts val="0"/>
                        </a:spcAft>
                      </a:pPr>
                      <a:r>
                        <a:rPr lang="en-US" sz="1800">
                          <a:effectLst/>
                        </a:rPr>
                        <a:t>SAC</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07000"/>
                        </a:lnSpc>
                        <a:spcBef>
                          <a:spcPts val="0"/>
                        </a:spcBef>
                        <a:spcAft>
                          <a:spcPts val="0"/>
                        </a:spcAft>
                      </a:pPr>
                      <a:r>
                        <a:rPr lang="en-US" sz="1800">
                          <a:effectLst/>
                        </a:rPr>
                        <a:t>SAC review at Retreat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73797737"/>
                  </a:ext>
                </a:extLst>
              </a:tr>
              <a:tr h="349642">
                <a:tc>
                  <a:txBody>
                    <a:bodyPr/>
                    <a:lstStyle/>
                    <a:p>
                      <a:pPr marL="0" marR="0" algn="l">
                        <a:lnSpc>
                          <a:spcPct val="107000"/>
                        </a:lnSpc>
                        <a:spcBef>
                          <a:spcPts val="0"/>
                        </a:spcBef>
                        <a:spcAft>
                          <a:spcPts val="0"/>
                        </a:spcAft>
                      </a:pPr>
                      <a:r>
                        <a:rPr lang="en-US" sz="1800">
                          <a:effectLst/>
                        </a:rPr>
                        <a:t>Business Office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07000"/>
                        </a:lnSpc>
                        <a:spcBef>
                          <a:spcPts val="0"/>
                        </a:spcBef>
                        <a:spcAft>
                          <a:spcPts val="0"/>
                        </a:spcAft>
                      </a:pPr>
                      <a:r>
                        <a:rPr lang="en-US" sz="1800">
                          <a:effectLst/>
                        </a:rPr>
                        <a:t>Michele/Sabra</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847358127"/>
                  </a:ext>
                </a:extLst>
              </a:tr>
              <a:tr h="332907">
                <a:tc>
                  <a:txBody>
                    <a:bodyPr/>
                    <a:lstStyle/>
                    <a:p>
                      <a:pPr marL="0" marR="0" algn="l">
                        <a:lnSpc>
                          <a:spcPct val="107000"/>
                        </a:lnSpc>
                        <a:spcBef>
                          <a:spcPts val="0"/>
                        </a:spcBef>
                        <a:spcAft>
                          <a:spcPts val="0"/>
                        </a:spcAft>
                      </a:pPr>
                      <a:r>
                        <a:rPr lang="en-US" sz="1800">
                          <a:effectLst/>
                        </a:rPr>
                        <a:t>Instruction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07000"/>
                        </a:lnSpc>
                        <a:spcBef>
                          <a:spcPts val="0"/>
                        </a:spcBef>
                        <a:spcAft>
                          <a:spcPts val="0"/>
                        </a:spcAft>
                      </a:pPr>
                      <a:r>
                        <a:rPr lang="en-US" sz="1800">
                          <a:effectLst/>
                        </a:rPr>
                        <a:t>Michele/Genevieve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78700473"/>
                  </a:ext>
                </a:extLst>
              </a:tr>
              <a:tr h="319591">
                <a:tc>
                  <a:txBody>
                    <a:bodyPr/>
                    <a:lstStyle/>
                    <a:p>
                      <a:pPr marL="0" marR="0" algn="l">
                        <a:lnSpc>
                          <a:spcPct val="107000"/>
                        </a:lnSpc>
                        <a:spcBef>
                          <a:spcPts val="0"/>
                        </a:spcBef>
                        <a:spcAft>
                          <a:spcPts val="0"/>
                        </a:spcAft>
                      </a:pPr>
                      <a:r>
                        <a:rPr lang="en-US" sz="1800">
                          <a:effectLst/>
                        </a:rPr>
                        <a:t>ASCC</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07000"/>
                        </a:lnSpc>
                        <a:spcBef>
                          <a:spcPts val="0"/>
                        </a:spcBef>
                        <a:spcAft>
                          <a:spcPts val="0"/>
                        </a:spcAft>
                      </a:pPr>
                      <a:r>
                        <a:rPr lang="en-US" sz="1800">
                          <a:effectLst/>
                        </a:rPr>
                        <a:t>Student Government Review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09392688"/>
                  </a:ext>
                </a:extLst>
              </a:tr>
              <a:tr h="359540">
                <a:tc>
                  <a:txBody>
                    <a:bodyPr/>
                    <a:lstStyle/>
                    <a:p>
                      <a:pPr marL="0" marR="0" algn="l">
                        <a:lnSpc>
                          <a:spcPct val="107000"/>
                        </a:lnSpc>
                        <a:spcBef>
                          <a:spcPts val="0"/>
                        </a:spcBef>
                        <a:spcAft>
                          <a:spcPts val="0"/>
                        </a:spcAft>
                      </a:pPr>
                      <a:r>
                        <a:rPr lang="en-US" sz="1800">
                          <a:effectLst/>
                        </a:rPr>
                        <a:t>SA</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07000"/>
                        </a:lnSpc>
                        <a:spcBef>
                          <a:spcPts val="0"/>
                        </a:spcBef>
                        <a:spcAft>
                          <a:spcPts val="0"/>
                        </a:spcAft>
                      </a:pPr>
                      <a:r>
                        <a:rPr lang="en-US" sz="1800" dirty="0">
                          <a:effectLst/>
                        </a:rPr>
                        <a:t>Review at SA All-staff meeting</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118616565"/>
                  </a:ext>
                </a:extLst>
              </a:tr>
              <a:tr h="326249">
                <a:tc>
                  <a:txBody>
                    <a:bodyPr/>
                    <a:lstStyle/>
                    <a:p>
                      <a:pPr marL="0" marR="0" algn="l">
                        <a:lnSpc>
                          <a:spcPct val="107000"/>
                        </a:lnSpc>
                        <a:spcBef>
                          <a:spcPts val="0"/>
                        </a:spcBef>
                        <a:spcAft>
                          <a:spcPts val="0"/>
                        </a:spcAft>
                      </a:pPr>
                      <a:r>
                        <a:rPr lang="en-US" sz="1800">
                          <a:effectLst/>
                        </a:rPr>
                        <a:t>IC</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07000"/>
                        </a:lnSpc>
                        <a:spcBef>
                          <a:spcPts val="0"/>
                        </a:spcBef>
                        <a:spcAft>
                          <a:spcPts val="0"/>
                        </a:spcAft>
                      </a:pPr>
                      <a:r>
                        <a:rPr lang="en-US" sz="1800">
                          <a:effectLst/>
                        </a:rPr>
                        <a:t>Review at Instructional Council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45596608"/>
                  </a:ext>
                </a:extLst>
              </a:tr>
              <a:tr h="326249">
                <a:tc>
                  <a:txBody>
                    <a:bodyPr/>
                    <a:lstStyle/>
                    <a:p>
                      <a:pPr marL="0" marR="0" algn="l">
                        <a:lnSpc>
                          <a:spcPct val="107000"/>
                        </a:lnSpc>
                        <a:spcBef>
                          <a:spcPts val="0"/>
                        </a:spcBef>
                        <a:spcAft>
                          <a:spcPts val="0"/>
                        </a:spcAft>
                      </a:pPr>
                      <a:r>
                        <a:rPr lang="en-US" sz="1800">
                          <a:effectLst/>
                        </a:rPr>
                        <a:t>IPT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07000"/>
                        </a:lnSpc>
                        <a:spcBef>
                          <a:spcPts val="0"/>
                        </a:spcBef>
                        <a:spcAft>
                          <a:spcPts val="0"/>
                        </a:spcAft>
                      </a:pPr>
                      <a:r>
                        <a:rPr lang="en-US" sz="1800">
                          <a:effectLst/>
                        </a:rPr>
                        <a:t>Committee/Genevieve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614926300"/>
                  </a:ext>
                </a:extLst>
              </a:tr>
              <a:tr h="276222">
                <a:tc>
                  <a:txBody>
                    <a:bodyPr/>
                    <a:lstStyle/>
                    <a:p>
                      <a:pPr marL="0" marR="0" algn="l">
                        <a:lnSpc>
                          <a:spcPct val="107000"/>
                        </a:lnSpc>
                        <a:spcBef>
                          <a:spcPts val="0"/>
                        </a:spcBef>
                        <a:spcAft>
                          <a:spcPts val="0"/>
                        </a:spcAft>
                      </a:pPr>
                      <a:r>
                        <a:rPr lang="en-US" sz="1800">
                          <a:effectLst/>
                        </a:rPr>
                        <a:t>EC Review</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07000"/>
                        </a:lnSpc>
                        <a:spcBef>
                          <a:spcPts val="0"/>
                        </a:spcBef>
                        <a:spcAft>
                          <a:spcPts val="0"/>
                        </a:spcAft>
                      </a:pPr>
                      <a:r>
                        <a:rPr lang="en-US" sz="1800">
                          <a:effectLst/>
                        </a:rPr>
                        <a:t>Executive Cabinet Meeting</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26605863"/>
                  </a:ext>
                </a:extLst>
              </a:tr>
              <a:tr h="360066">
                <a:tc>
                  <a:txBody>
                    <a:bodyPr/>
                    <a:lstStyle/>
                    <a:p>
                      <a:pPr marL="0" marR="0" algn="l">
                        <a:lnSpc>
                          <a:spcPct val="107000"/>
                        </a:lnSpc>
                        <a:spcBef>
                          <a:spcPts val="0"/>
                        </a:spcBef>
                        <a:spcAft>
                          <a:spcPts val="0"/>
                        </a:spcAft>
                      </a:pPr>
                      <a:r>
                        <a:rPr lang="en-US" sz="1800">
                          <a:effectLst/>
                        </a:rPr>
                        <a:t>SAC/IC</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07000"/>
                        </a:lnSpc>
                        <a:spcBef>
                          <a:spcPts val="0"/>
                        </a:spcBef>
                        <a:spcAft>
                          <a:spcPts val="0"/>
                        </a:spcAft>
                      </a:pPr>
                      <a:r>
                        <a:rPr lang="en-US" sz="1800">
                          <a:effectLst/>
                          <a:latin typeface="+mj-lt"/>
                          <a:cs typeface="Calibri" panose="020F0502020204030204" pitchFamily="34" charset="0"/>
                        </a:rPr>
                        <a:t>Town Hall Meeting &amp; </a:t>
                      </a:r>
                      <a:r>
                        <a:rPr lang="en-US" sz="1800">
                          <a:effectLst/>
                          <a:latin typeface="+mj-lt"/>
                          <a:ea typeface="Calibri" panose="020F0502020204030204" pitchFamily="34" charset="0"/>
                          <a:cs typeface="Calibri" panose="020F0502020204030204" pitchFamily="34" charset="0"/>
                        </a:rPr>
                        <a:t>IC/SAC Meeting </a:t>
                      </a:r>
                    </a:p>
                  </a:txBody>
                  <a:tcPr marL="68580" marR="68580" marT="0" marB="0" anchor="ctr"/>
                </a:tc>
                <a:extLst>
                  <a:ext uri="{0D108BD9-81ED-4DB2-BD59-A6C34878D82A}">
                    <a16:rowId xmlns:a16="http://schemas.microsoft.com/office/drawing/2014/main" val="3549642826"/>
                  </a:ext>
                </a:extLst>
              </a:tr>
              <a:tr h="339564">
                <a:tc>
                  <a:txBody>
                    <a:bodyPr/>
                    <a:lstStyle/>
                    <a:p>
                      <a:pPr marL="0" marR="0" algn="l">
                        <a:lnSpc>
                          <a:spcPct val="107000"/>
                        </a:lnSpc>
                        <a:spcBef>
                          <a:spcPts val="0"/>
                        </a:spcBef>
                        <a:spcAft>
                          <a:spcPts val="0"/>
                        </a:spcAft>
                      </a:pPr>
                      <a:r>
                        <a:rPr lang="en-US" sz="1800">
                          <a:effectLst/>
                        </a:rPr>
                        <a:t>BOT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07000"/>
                        </a:lnSpc>
                        <a:spcBef>
                          <a:spcPts val="0"/>
                        </a:spcBef>
                        <a:spcAft>
                          <a:spcPts val="0"/>
                        </a:spcAft>
                      </a:pPr>
                      <a:r>
                        <a:rPr lang="en-US" sz="1800">
                          <a:effectLst/>
                        </a:rPr>
                        <a:t>Board of Trustees Work Session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69705881"/>
                  </a:ext>
                </a:extLst>
              </a:tr>
              <a:tr h="309165">
                <a:tc>
                  <a:txBody>
                    <a:bodyPr/>
                    <a:lstStyle/>
                    <a:p>
                      <a:pPr marL="0" marR="0" algn="l">
                        <a:lnSpc>
                          <a:spcPct val="107000"/>
                        </a:lnSpc>
                        <a:spcBef>
                          <a:spcPts val="0"/>
                        </a:spcBef>
                        <a:spcAft>
                          <a:spcPts val="0"/>
                        </a:spcAft>
                      </a:pPr>
                      <a:r>
                        <a:rPr lang="en-US" sz="1800" dirty="0">
                          <a:effectLst/>
                          <a:latin typeface="+mj-lt"/>
                          <a:ea typeface="Calibri" panose="020F0502020204030204" pitchFamily="34" charset="0"/>
                          <a:cs typeface="Times New Roman" panose="02020603050405020304" pitchFamily="18" charset="0"/>
                        </a:rPr>
                        <a:t>IT</a:t>
                      </a:r>
                    </a:p>
                  </a:txBody>
                  <a:tcPr marL="68580" marR="68580" marT="0" marB="0" anchor="ctr"/>
                </a:tc>
                <a:tc>
                  <a:txBody>
                    <a:bodyPr/>
                    <a:lstStyle/>
                    <a:p>
                      <a:pPr marL="0" marR="0" algn="l">
                        <a:lnSpc>
                          <a:spcPct val="107000"/>
                        </a:lnSpc>
                        <a:spcBef>
                          <a:spcPts val="0"/>
                        </a:spcBef>
                        <a:spcAft>
                          <a:spcPts val="0"/>
                        </a:spcAft>
                      </a:pPr>
                      <a:r>
                        <a:rPr lang="en-US" sz="1800">
                          <a:effectLst/>
                          <a:latin typeface="+mj-lt"/>
                          <a:ea typeface="Calibri" panose="020F0502020204030204" pitchFamily="34" charset="0"/>
                          <a:cs typeface="Times New Roman" panose="02020603050405020304" pitchFamily="18" charset="0"/>
                        </a:rPr>
                        <a:t>Michele/Genevieve/Val</a:t>
                      </a:r>
                    </a:p>
                  </a:txBody>
                  <a:tcPr marL="68580" marR="68580" marT="0" marB="0" anchor="ctr"/>
                </a:tc>
                <a:extLst>
                  <a:ext uri="{0D108BD9-81ED-4DB2-BD59-A6C34878D82A}">
                    <a16:rowId xmlns:a16="http://schemas.microsoft.com/office/drawing/2014/main" val="2276799915"/>
                  </a:ext>
                </a:extLst>
              </a:tr>
              <a:tr h="286300">
                <a:tc>
                  <a:txBody>
                    <a:bodyPr/>
                    <a:lstStyle/>
                    <a:p>
                      <a:pPr marL="0" marR="0" algn="l">
                        <a:lnSpc>
                          <a:spcPct val="107000"/>
                        </a:lnSpc>
                        <a:spcBef>
                          <a:spcPts val="0"/>
                        </a:spcBef>
                        <a:spcAft>
                          <a:spcPts val="0"/>
                        </a:spcAft>
                      </a:pPr>
                      <a:r>
                        <a:rPr lang="en-US" sz="1800">
                          <a:solidFill>
                            <a:schemeClr val="bg1"/>
                          </a:solidFill>
                          <a:effectLst/>
                          <a:latin typeface="+mn-lt"/>
                          <a:ea typeface="Calibri" panose="020F0502020204030204" pitchFamily="34" charset="0"/>
                          <a:cs typeface="Times New Roman" panose="02020603050405020304" pitchFamily="18" charset="0"/>
                        </a:rPr>
                        <a:t>SEC</a:t>
                      </a:r>
                    </a:p>
                  </a:txBody>
                  <a:tcPr marL="68580" marR="68580" marT="0" marB="0" anchor="ctr"/>
                </a:tc>
                <a:tc>
                  <a:txBody>
                    <a:bodyPr/>
                    <a:lstStyle/>
                    <a:p>
                      <a:pPr marL="0" marR="0" algn="l">
                        <a:lnSpc>
                          <a:spcPct val="107000"/>
                        </a:lnSpc>
                        <a:spcBef>
                          <a:spcPts val="0"/>
                        </a:spcBef>
                        <a:spcAft>
                          <a:spcPts val="0"/>
                        </a:spcAft>
                      </a:pPr>
                      <a:r>
                        <a:rPr lang="en-US" sz="1800">
                          <a:solidFill>
                            <a:schemeClr val="tx1"/>
                          </a:solidFill>
                          <a:effectLst/>
                          <a:latin typeface="+mn-lt"/>
                          <a:ea typeface="Calibri" panose="020F0502020204030204" pitchFamily="34" charset="0"/>
                          <a:cs typeface="Times New Roman" panose="02020603050405020304" pitchFamily="18" charset="0"/>
                        </a:rPr>
                        <a:t>Social Equity Committee</a:t>
                      </a:r>
                    </a:p>
                  </a:txBody>
                  <a:tcPr marL="68580" marR="68580" marT="0" marB="0" anchor="ctr"/>
                </a:tc>
                <a:extLst>
                  <a:ext uri="{0D108BD9-81ED-4DB2-BD59-A6C34878D82A}">
                    <a16:rowId xmlns:a16="http://schemas.microsoft.com/office/drawing/2014/main" val="452789597"/>
                  </a:ext>
                </a:extLst>
              </a:tr>
              <a:tr h="286300">
                <a:tc>
                  <a:txBody>
                    <a:bodyPr/>
                    <a:lstStyle/>
                    <a:p>
                      <a:pPr marL="0" marR="0" algn="l">
                        <a:lnSpc>
                          <a:spcPct val="107000"/>
                        </a:lnSpc>
                        <a:spcBef>
                          <a:spcPts val="0"/>
                        </a:spcBef>
                        <a:spcAft>
                          <a:spcPts val="0"/>
                        </a:spcAft>
                      </a:pPr>
                      <a:r>
                        <a:rPr lang="en-US" sz="1800">
                          <a:solidFill>
                            <a:schemeClr val="bg1"/>
                          </a:solidFill>
                          <a:effectLst/>
                        </a:rPr>
                        <a:t>COM/MAR</a:t>
                      </a:r>
                      <a:endParaRPr lang="en-US" sz="1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07000"/>
                        </a:lnSpc>
                        <a:spcBef>
                          <a:spcPts val="0"/>
                        </a:spcBef>
                        <a:spcAft>
                          <a:spcPts val="0"/>
                        </a:spcAft>
                      </a:pPr>
                      <a:r>
                        <a:rPr lang="en-US" sz="1800" baseline="0" dirty="0" smtClean="0">
                          <a:solidFill>
                            <a:schemeClr val="tx1"/>
                          </a:solidFill>
                          <a:effectLst/>
                        </a:rPr>
                        <a:t>Communications </a:t>
                      </a:r>
                      <a:r>
                        <a:rPr lang="en-US" sz="1800" baseline="0" dirty="0">
                          <a:solidFill>
                            <a:schemeClr val="tx1"/>
                          </a:solidFill>
                          <a:effectLst/>
                        </a:rPr>
                        <a:t>&amp; Marketing Consultants</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54932157"/>
                  </a:ext>
                </a:extLst>
              </a:tr>
            </a:tbl>
          </a:graphicData>
        </a:graphic>
      </p:graphicFrame>
    </p:spTree>
    <p:extLst>
      <p:ext uri="{BB962C8B-B14F-4D97-AF65-F5344CB8AC3E}">
        <p14:creationId xmlns:p14="http://schemas.microsoft.com/office/powerpoint/2010/main" val="392922427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20000"/>
              </a:schemeClr>
            </a:gs>
            <a:gs pos="100000">
              <a:schemeClr val="bg2">
                <a:shade val="98000"/>
                <a:satMod val="120000"/>
                <a:lumMod val="98000"/>
              </a:schemeClr>
            </a:gs>
          </a:gsLst>
          <a:lin ang="5400000" scaled="0"/>
        </a:gra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19FE08D8-CEA0-461E-870A-02CD15D9B9D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5D74E5-3B09-EF4D-A75D-D3D3DB97FAA5}"/>
              </a:ext>
            </a:extLst>
          </p:cNvPr>
          <p:cNvSpPr>
            <a:spLocks noGrp="1"/>
          </p:cNvSpPr>
          <p:nvPr>
            <p:ph type="title"/>
          </p:nvPr>
        </p:nvSpPr>
        <p:spPr>
          <a:xfrm>
            <a:off x="1259893" y="3101093"/>
            <a:ext cx="2454052" cy="3029344"/>
          </a:xfrm>
        </p:spPr>
        <p:txBody>
          <a:bodyPr>
            <a:normAutofit/>
          </a:bodyPr>
          <a:lstStyle/>
          <a:p>
            <a:pPr>
              <a:lnSpc>
                <a:spcPct val="90000"/>
              </a:lnSpc>
            </a:pPr>
            <a:r>
              <a:rPr lang="en-US" sz="2500" dirty="0">
                <a:solidFill>
                  <a:schemeClr val="bg1"/>
                </a:solidFill>
              </a:rPr>
              <a:t>College-wide Strategic Enrollment Management Plan Goals</a:t>
            </a:r>
          </a:p>
        </p:txBody>
      </p:sp>
      <p:sp>
        <p:nvSpPr>
          <p:cNvPr id="6" name="Freeform 11">
            <a:extLst>
              <a:ext uri="{FF2B5EF4-FFF2-40B4-BE49-F238E27FC236}">
                <a16:creationId xmlns:a16="http://schemas.microsoft.com/office/drawing/2014/main" id="{2B982904-A46E-41DF-BA98-61E2300C7DC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7" name="Rectangle 11">
            <a:extLst>
              <a:ext uri="{FF2B5EF4-FFF2-40B4-BE49-F238E27FC236}">
                <a16:creationId xmlns:a16="http://schemas.microsoft.com/office/drawing/2014/main" id="{27018161-547E-48F7-A0D9-272C9EA5B37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04B6342-7CDE-8C42-AB25-9854C89A15A3}"/>
              </a:ext>
            </a:extLst>
          </p:cNvPr>
          <p:cNvSpPr>
            <a:spLocks noGrp="1"/>
          </p:cNvSpPr>
          <p:nvPr>
            <p:ph idx="1"/>
          </p:nvPr>
        </p:nvSpPr>
        <p:spPr>
          <a:xfrm>
            <a:off x="4373203" y="333949"/>
            <a:ext cx="7548126" cy="6571655"/>
          </a:xfrm>
        </p:spPr>
        <p:txBody>
          <a:bodyPr anchor="ctr">
            <a:normAutofit fontScale="92500"/>
          </a:bodyPr>
          <a:lstStyle/>
          <a:p>
            <a:pPr marL="0" indent="0" algn="ctr">
              <a:lnSpc>
                <a:spcPct val="90000"/>
              </a:lnSpc>
              <a:buNone/>
            </a:pPr>
            <a:r>
              <a:rPr lang="en-US" sz="3500" b="1" dirty="0" smtClean="0"/>
              <a:t>Achieve All Goals By 2024</a:t>
            </a:r>
          </a:p>
          <a:p>
            <a:pPr>
              <a:lnSpc>
                <a:spcPct val="110000"/>
              </a:lnSpc>
              <a:buFont typeface="Wingdings" panose="05000000000000000000" pitchFamily="2" charset="2"/>
              <a:buChar char="§"/>
            </a:pPr>
            <a:r>
              <a:rPr lang="en-US" sz="2400" b="1" dirty="0" smtClean="0"/>
              <a:t>Goal </a:t>
            </a:r>
            <a:r>
              <a:rPr lang="en-US" sz="2400" b="1" dirty="0"/>
              <a:t>I: </a:t>
            </a:r>
            <a:r>
              <a:rPr lang="en-US" sz="2400" dirty="0"/>
              <a:t>Increase prospect pool by 20%, increase conversion from prospect to applicant by 10%, increase applicant to enroll students by 5%, and experience flat enrollment. </a:t>
            </a:r>
          </a:p>
          <a:p>
            <a:pPr>
              <a:lnSpc>
                <a:spcPct val="110000"/>
              </a:lnSpc>
              <a:buFont typeface="Wingdings" panose="05000000000000000000" pitchFamily="2" charset="2"/>
              <a:buChar char="§"/>
            </a:pPr>
            <a:r>
              <a:rPr lang="en-US" sz="2400" b="1" dirty="0"/>
              <a:t>Goal II: </a:t>
            </a:r>
            <a:r>
              <a:rPr lang="en-US" sz="2400" dirty="0"/>
              <a:t>Increase improve fall-to-fall retention of all students by 10%.</a:t>
            </a:r>
          </a:p>
          <a:p>
            <a:pPr>
              <a:lnSpc>
                <a:spcPct val="110000"/>
              </a:lnSpc>
              <a:buFont typeface="Wingdings" panose="05000000000000000000" pitchFamily="2" charset="2"/>
              <a:buChar char="§"/>
            </a:pPr>
            <a:r>
              <a:rPr lang="en-US" sz="2400" b="1" dirty="0"/>
              <a:t>Goal III: </a:t>
            </a:r>
            <a:r>
              <a:rPr lang="en-US" sz="2400" dirty="0"/>
              <a:t>Reduce the equity gap by 50% for non dominant historically underrepresented students in retention, progression, and completion. </a:t>
            </a:r>
          </a:p>
          <a:p>
            <a:pPr>
              <a:lnSpc>
                <a:spcPct val="110000"/>
              </a:lnSpc>
              <a:buFont typeface="Wingdings" panose="05000000000000000000" pitchFamily="2" charset="2"/>
              <a:buChar char="§"/>
            </a:pPr>
            <a:r>
              <a:rPr lang="en-US" sz="2400" b="1" dirty="0"/>
              <a:t>Goal IV: </a:t>
            </a:r>
            <a:r>
              <a:rPr lang="en-US" sz="2400" dirty="0"/>
              <a:t>Increase student success outcomes by 5%.</a:t>
            </a:r>
          </a:p>
          <a:p>
            <a:pPr>
              <a:lnSpc>
                <a:spcPct val="110000"/>
              </a:lnSpc>
              <a:buFont typeface="Wingdings" panose="05000000000000000000" pitchFamily="2" charset="2"/>
              <a:buChar char="§"/>
            </a:pPr>
            <a:r>
              <a:rPr lang="en-US" sz="2400" b="1" dirty="0"/>
              <a:t>Goal V: </a:t>
            </a:r>
            <a:r>
              <a:rPr lang="en-US" sz="2400" dirty="0"/>
              <a:t>Increase enrollment at CTC &amp; CCW by 5% through Intentional Pathways and Holistic Support Services. </a:t>
            </a:r>
          </a:p>
          <a:p>
            <a:pPr>
              <a:buFont typeface="Wingdings" panose="05000000000000000000" pitchFamily="2" charset="2"/>
              <a:buChar char="§"/>
            </a:pPr>
            <a:endParaRPr lang="en-US" dirty="0"/>
          </a:p>
        </p:txBody>
      </p:sp>
    </p:spTree>
    <p:extLst>
      <p:ext uri="{BB962C8B-B14F-4D97-AF65-F5344CB8AC3E}">
        <p14:creationId xmlns:p14="http://schemas.microsoft.com/office/powerpoint/2010/main" val="2617850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1556" y="624110"/>
            <a:ext cx="10272887" cy="1046646"/>
          </a:xfrm>
        </p:spPr>
        <p:txBody>
          <a:bodyPr>
            <a:noAutofit/>
          </a:bodyPr>
          <a:lstStyle/>
          <a:p>
            <a:r>
              <a:rPr lang="en-US" sz="2000" b="1" dirty="0">
                <a:solidFill>
                  <a:schemeClr val="tx1"/>
                </a:solidFill>
              </a:rPr>
              <a:t>Goal I: </a:t>
            </a:r>
            <a:r>
              <a:rPr lang="en-US" sz="2000" dirty="0">
                <a:solidFill>
                  <a:schemeClr val="tx1"/>
                </a:solidFill>
              </a:rPr>
              <a:t>By 2024, increase prospect pool by 20%, increase conversion from prospect to applicant by 10%, increase applicant to enroll students by 5%, and experience flat enrollment.</a:t>
            </a:r>
          </a:p>
        </p:txBody>
      </p:sp>
      <p:sp>
        <p:nvSpPr>
          <p:cNvPr id="5" name="Content Placeholder 4">
            <a:extLst>
              <a:ext uri="{FF2B5EF4-FFF2-40B4-BE49-F238E27FC236}">
                <a16:creationId xmlns:a16="http://schemas.microsoft.com/office/drawing/2014/main" id="{5795ED93-C12D-4DF1-AD06-6A5F8C68543F}"/>
              </a:ext>
            </a:extLst>
          </p:cNvPr>
          <p:cNvSpPr>
            <a:spLocks noGrp="1"/>
          </p:cNvSpPr>
          <p:nvPr>
            <p:ph idx="1"/>
          </p:nvPr>
        </p:nvSpPr>
        <p:spPr>
          <a:xfrm>
            <a:off x="1398587" y="2307478"/>
            <a:ext cx="10530814" cy="4550521"/>
          </a:xfrm>
          <a:solidFill>
            <a:schemeClr val="bg1">
              <a:lumMod val="85000"/>
              <a:alpha val="90000"/>
            </a:schemeClr>
          </a:solidFill>
        </p:spPr>
        <p:txBody>
          <a:bodyPr vert="horz" lIns="91440" tIns="45720" rIns="91440" bIns="45720" rtlCol="0" anchor="t">
            <a:noAutofit/>
          </a:bodyPr>
          <a:lstStyle/>
          <a:p>
            <a:pPr>
              <a:buFont typeface="Arial" panose="020B0604020202020204" pitchFamily="34" charset="0"/>
              <a:buChar char="•"/>
            </a:pPr>
            <a:r>
              <a:rPr lang="en-US" sz="2200" dirty="0"/>
              <a:t>Review, revise, and implement comprehensive prospective student recruitment and marketing systems.</a:t>
            </a:r>
          </a:p>
          <a:p>
            <a:pPr>
              <a:buFont typeface="Arial" panose="020B0604020202020204" pitchFamily="34" charset="0"/>
              <a:buChar char="•"/>
            </a:pPr>
            <a:r>
              <a:rPr lang="en-US" sz="2200" dirty="0"/>
              <a:t>Create systems and models to support enrollment </a:t>
            </a:r>
            <a:r>
              <a:rPr lang="en-US" sz="2200" dirty="0" smtClean="0"/>
              <a:t>management</a:t>
            </a:r>
            <a:r>
              <a:rPr lang="en-US" sz="2200" dirty="0"/>
              <a:t>.</a:t>
            </a:r>
          </a:p>
          <a:p>
            <a:pPr>
              <a:buFont typeface="Arial" panose="020B0604020202020204" pitchFamily="34" charset="0"/>
              <a:buChar char="•"/>
            </a:pPr>
            <a:r>
              <a:rPr lang="en-US" sz="2200" dirty="0"/>
              <a:t>Create enrollment funnel to determine where students fall out of the funnel and implement intentional supports to pull students through.</a:t>
            </a:r>
          </a:p>
          <a:p>
            <a:pPr>
              <a:buFont typeface="Arial" panose="020B0604020202020204" pitchFamily="34" charset="0"/>
              <a:buChar char="•"/>
            </a:pPr>
            <a:r>
              <a:rPr lang="en-US" sz="2200" dirty="0"/>
              <a:t>Increase outreach and recruitment efforts to Transitional Studies students.</a:t>
            </a:r>
          </a:p>
          <a:p>
            <a:pPr>
              <a:buFont typeface="Arial" panose="020B0604020202020204" pitchFamily="34" charset="0"/>
              <a:buChar char="•"/>
            </a:pPr>
            <a:r>
              <a:rPr lang="en-US" sz="2200" dirty="0"/>
              <a:t>Develop and Implement placement prep Math boot camp that can be offered with a condensed COLL101 in Summer.</a:t>
            </a:r>
          </a:p>
          <a:p>
            <a:pPr>
              <a:buFont typeface="Arial" panose="020B0604020202020204" pitchFamily="34" charset="0"/>
              <a:buChar char="•"/>
            </a:pPr>
            <a:r>
              <a:rPr lang="en-US" sz="2200" dirty="0"/>
              <a:t>Streamline Running Start Enrollment Process.</a:t>
            </a:r>
          </a:p>
          <a:p>
            <a:pPr>
              <a:buFont typeface="Arial" panose="020B0604020202020204" pitchFamily="34" charset="0"/>
              <a:buChar char="•"/>
            </a:pPr>
            <a:r>
              <a:rPr lang="en-US" sz="2200" dirty="0"/>
              <a:t>Increase number of students who apply for Financial </a:t>
            </a:r>
            <a:r>
              <a:rPr lang="en-US" sz="2200" dirty="0" smtClean="0"/>
              <a:t>Aid. </a:t>
            </a:r>
            <a:endParaRPr lang="en-US" sz="2200" dirty="0"/>
          </a:p>
        </p:txBody>
      </p:sp>
      <p:grpSp>
        <p:nvGrpSpPr>
          <p:cNvPr id="12" name="Group 11">
            <a:extLst>
              <a:ext uri="{FF2B5EF4-FFF2-40B4-BE49-F238E27FC236}">
                <a16:creationId xmlns:a16="http://schemas.microsoft.com/office/drawing/2014/main" id="{6A10A797-CAE6-42DD-90E6-996FEA9AF78D}"/>
              </a:ext>
            </a:extLst>
          </p:cNvPr>
          <p:cNvGrpSpPr/>
          <p:nvPr/>
        </p:nvGrpSpPr>
        <p:grpSpPr>
          <a:xfrm>
            <a:off x="1398587" y="1731478"/>
            <a:ext cx="10530814" cy="576000"/>
            <a:chOff x="0" y="11386"/>
            <a:chExt cx="10530814" cy="576000"/>
          </a:xfrm>
        </p:grpSpPr>
        <p:sp>
          <p:nvSpPr>
            <p:cNvPr id="13" name="Rectangle 12">
              <a:extLst>
                <a:ext uri="{FF2B5EF4-FFF2-40B4-BE49-F238E27FC236}">
                  <a16:creationId xmlns:a16="http://schemas.microsoft.com/office/drawing/2014/main" id="{7BC5581A-3BEA-47C1-86B6-755A856F89F4}"/>
                </a:ext>
              </a:extLst>
            </p:cNvPr>
            <p:cNvSpPr/>
            <p:nvPr/>
          </p:nvSpPr>
          <p:spPr>
            <a:xfrm>
              <a:off x="0" y="11386"/>
              <a:ext cx="10530814" cy="576000"/>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TextBox 13">
              <a:extLst>
                <a:ext uri="{FF2B5EF4-FFF2-40B4-BE49-F238E27FC236}">
                  <a16:creationId xmlns:a16="http://schemas.microsoft.com/office/drawing/2014/main" id="{BE1ACD19-61A6-48D8-BC35-591F8E662519}"/>
                </a:ext>
              </a:extLst>
            </p:cNvPr>
            <p:cNvSpPr txBox="1"/>
            <p:nvPr/>
          </p:nvSpPr>
          <p:spPr>
            <a:xfrm>
              <a:off x="0" y="11386"/>
              <a:ext cx="10530814" cy="5760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2240" tIns="81280" rIns="142240" bIns="81280" numCol="1" spcCol="1270" anchor="ctr" anchorCtr="0">
              <a:noAutofit/>
            </a:bodyPr>
            <a:lstStyle/>
            <a:p>
              <a:pPr marL="0" lvl="0" indent="0" algn="ctr" defTabSz="889000" rtl="0">
                <a:lnSpc>
                  <a:spcPct val="90000"/>
                </a:lnSpc>
                <a:spcBef>
                  <a:spcPct val="0"/>
                </a:spcBef>
                <a:spcAft>
                  <a:spcPct val="35000"/>
                </a:spcAft>
                <a:buNone/>
              </a:pPr>
              <a:r>
                <a:rPr lang="en-US" sz="2000" b="1" kern="1200"/>
                <a:t>Strategies</a:t>
              </a:r>
              <a:endParaRPr lang="en-US" sz="2000" kern="1200"/>
            </a:p>
          </p:txBody>
        </p:sp>
      </p:grpSp>
    </p:spTree>
    <p:extLst>
      <p:ext uri="{BB962C8B-B14F-4D97-AF65-F5344CB8AC3E}">
        <p14:creationId xmlns:p14="http://schemas.microsoft.com/office/powerpoint/2010/main" val="40042446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1556" y="624110"/>
            <a:ext cx="10272887" cy="1046646"/>
          </a:xfrm>
        </p:spPr>
        <p:txBody>
          <a:bodyPr>
            <a:normAutofit/>
          </a:bodyPr>
          <a:lstStyle/>
          <a:p>
            <a:r>
              <a:rPr lang="en-US" sz="2000" b="1" dirty="0">
                <a:solidFill>
                  <a:schemeClr val="tx1"/>
                </a:solidFill>
              </a:rPr>
              <a:t>Goal II: </a:t>
            </a:r>
            <a:r>
              <a:rPr lang="en-US" sz="2000" dirty="0">
                <a:solidFill>
                  <a:schemeClr val="tx1"/>
                </a:solidFill>
              </a:rPr>
              <a:t>By 2024, </a:t>
            </a:r>
            <a:r>
              <a:rPr lang="en-US" sz="2000" dirty="0" smtClean="0">
                <a:solidFill>
                  <a:schemeClr val="tx1"/>
                </a:solidFill>
              </a:rPr>
              <a:t>increase fall-to-fall </a:t>
            </a:r>
            <a:r>
              <a:rPr lang="en-US" sz="2000" dirty="0">
                <a:solidFill>
                  <a:schemeClr val="tx1"/>
                </a:solidFill>
              </a:rPr>
              <a:t>retention of all students by 10%.</a:t>
            </a:r>
            <a:br>
              <a:rPr lang="en-US" sz="2000" dirty="0">
                <a:solidFill>
                  <a:schemeClr val="tx1"/>
                </a:solidFill>
              </a:rPr>
            </a:br>
            <a:endParaRPr lang="en-US" sz="2000" dirty="0">
              <a:solidFill>
                <a:schemeClr val="tx1"/>
              </a:solidFill>
            </a:endParaRPr>
          </a:p>
        </p:txBody>
      </p:sp>
      <p:sp>
        <p:nvSpPr>
          <p:cNvPr id="5" name="Content Placeholder 4">
            <a:extLst>
              <a:ext uri="{FF2B5EF4-FFF2-40B4-BE49-F238E27FC236}">
                <a16:creationId xmlns:a16="http://schemas.microsoft.com/office/drawing/2014/main" id="{5795ED93-C12D-4DF1-AD06-6A5F8C68543F}"/>
              </a:ext>
            </a:extLst>
          </p:cNvPr>
          <p:cNvSpPr>
            <a:spLocks noGrp="1"/>
          </p:cNvSpPr>
          <p:nvPr>
            <p:ph idx="1"/>
          </p:nvPr>
        </p:nvSpPr>
        <p:spPr>
          <a:xfrm>
            <a:off x="1398587" y="2307478"/>
            <a:ext cx="10530814" cy="4550521"/>
          </a:xfrm>
          <a:solidFill>
            <a:schemeClr val="bg1">
              <a:lumMod val="85000"/>
              <a:alpha val="90000"/>
            </a:schemeClr>
          </a:solidFill>
        </p:spPr>
        <p:txBody>
          <a:bodyPr vert="horz" lIns="91440" tIns="45720" rIns="91440" bIns="45720" rtlCol="0" anchor="t">
            <a:noAutofit/>
          </a:bodyPr>
          <a:lstStyle/>
          <a:p>
            <a:pPr lvl="0">
              <a:buFont typeface="Arial" panose="020B0604020202020204" pitchFamily="34" charset="0"/>
              <a:buChar char="•"/>
            </a:pPr>
            <a:r>
              <a:rPr lang="en-US" sz="2200" dirty="0">
                <a:solidFill>
                  <a:schemeClr val="tx1"/>
                </a:solidFill>
              </a:rPr>
              <a:t>Through an equity-focused lens, reengage and revitalize college-wide guided pathways work by enhancing the student experience. </a:t>
            </a:r>
          </a:p>
          <a:p>
            <a:pPr lvl="0">
              <a:buFont typeface="Arial" panose="020B0604020202020204" pitchFamily="34" charset="0"/>
              <a:buChar char="•"/>
            </a:pPr>
            <a:r>
              <a:rPr lang="en-US" sz="2200" dirty="0">
                <a:solidFill>
                  <a:schemeClr val="tx1"/>
                </a:solidFill>
              </a:rPr>
              <a:t>Engage data coaches, use data-informed strategies, and data dashboards to guide programming and assessment.</a:t>
            </a:r>
          </a:p>
          <a:p>
            <a:pPr lvl="0">
              <a:buFont typeface="Arial" panose="020B0604020202020204" pitchFamily="34" charset="0"/>
              <a:buChar char="•"/>
            </a:pPr>
            <a:r>
              <a:rPr lang="en-US" sz="2200" dirty="0">
                <a:solidFill>
                  <a:schemeClr val="tx1"/>
                </a:solidFill>
              </a:rPr>
              <a:t>Increase the number of fully online degree pathways available to students and focus on high quality content and engagement</a:t>
            </a:r>
          </a:p>
          <a:p>
            <a:pPr lvl="0">
              <a:buFont typeface="Arial" panose="020B0604020202020204" pitchFamily="34" charset="0"/>
              <a:buChar char="•"/>
            </a:pPr>
            <a:r>
              <a:rPr lang="en-US" sz="2200" dirty="0">
                <a:solidFill>
                  <a:schemeClr val="tx1"/>
                </a:solidFill>
              </a:rPr>
              <a:t>Implement “all-user” adoption of an Early Alert System</a:t>
            </a:r>
          </a:p>
          <a:p>
            <a:pPr lvl="0">
              <a:buFont typeface="Arial" panose="020B0604020202020204" pitchFamily="34" charset="0"/>
              <a:buChar char="•"/>
            </a:pPr>
            <a:r>
              <a:rPr lang="en-US" sz="2200" dirty="0" smtClean="0">
                <a:solidFill>
                  <a:schemeClr val="tx1"/>
                </a:solidFill>
              </a:rPr>
              <a:t>Create</a:t>
            </a:r>
            <a:r>
              <a:rPr lang="en-US" sz="2200" dirty="0">
                <a:solidFill>
                  <a:schemeClr val="tx1"/>
                </a:solidFill>
              </a:rPr>
              <a:t>, within the framework of caseload advising, checkpoints for all students.</a:t>
            </a:r>
          </a:p>
          <a:p>
            <a:pPr marL="0" indent="0">
              <a:buNone/>
            </a:pPr>
            <a:endParaRPr lang="en-US" sz="2200" dirty="0"/>
          </a:p>
        </p:txBody>
      </p:sp>
      <p:grpSp>
        <p:nvGrpSpPr>
          <p:cNvPr id="12" name="Group 11">
            <a:extLst>
              <a:ext uri="{FF2B5EF4-FFF2-40B4-BE49-F238E27FC236}">
                <a16:creationId xmlns:a16="http://schemas.microsoft.com/office/drawing/2014/main" id="{6A10A797-CAE6-42DD-90E6-996FEA9AF78D}"/>
              </a:ext>
            </a:extLst>
          </p:cNvPr>
          <p:cNvGrpSpPr/>
          <p:nvPr/>
        </p:nvGrpSpPr>
        <p:grpSpPr>
          <a:xfrm>
            <a:off x="1398587" y="1731478"/>
            <a:ext cx="10530814" cy="576000"/>
            <a:chOff x="0" y="11386"/>
            <a:chExt cx="10530814" cy="576000"/>
          </a:xfrm>
        </p:grpSpPr>
        <p:sp>
          <p:nvSpPr>
            <p:cNvPr id="13" name="Rectangle 12">
              <a:extLst>
                <a:ext uri="{FF2B5EF4-FFF2-40B4-BE49-F238E27FC236}">
                  <a16:creationId xmlns:a16="http://schemas.microsoft.com/office/drawing/2014/main" id="{7BC5581A-3BEA-47C1-86B6-755A856F89F4}"/>
                </a:ext>
              </a:extLst>
            </p:cNvPr>
            <p:cNvSpPr/>
            <p:nvPr/>
          </p:nvSpPr>
          <p:spPr>
            <a:xfrm>
              <a:off x="0" y="11386"/>
              <a:ext cx="10530814" cy="576000"/>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TextBox 13">
              <a:extLst>
                <a:ext uri="{FF2B5EF4-FFF2-40B4-BE49-F238E27FC236}">
                  <a16:creationId xmlns:a16="http://schemas.microsoft.com/office/drawing/2014/main" id="{BE1ACD19-61A6-48D8-BC35-591F8E662519}"/>
                </a:ext>
              </a:extLst>
            </p:cNvPr>
            <p:cNvSpPr txBox="1"/>
            <p:nvPr/>
          </p:nvSpPr>
          <p:spPr>
            <a:xfrm>
              <a:off x="0" y="11386"/>
              <a:ext cx="10530814" cy="5760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2240" tIns="81280" rIns="142240" bIns="81280" numCol="1" spcCol="1270" anchor="ctr" anchorCtr="0">
              <a:noAutofit/>
            </a:bodyPr>
            <a:lstStyle/>
            <a:p>
              <a:pPr marL="0" lvl="0" indent="0" algn="ctr" defTabSz="889000" rtl="0">
                <a:lnSpc>
                  <a:spcPct val="90000"/>
                </a:lnSpc>
                <a:spcBef>
                  <a:spcPct val="0"/>
                </a:spcBef>
                <a:spcAft>
                  <a:spcPct val="35000"/>
                </a:spcAft>
                <a:buNone/>
              </a:pPr>
              <a:r>
                <a:rPr lang="en-US" sz="2000" b="1" kern="1200"/>
                <a:t>Strategies</a:t>
              </a:r>
              <a:endParaRPr lang="en-US" sz="2000" kern="1200"/>
            </a:p>
          </p:txBody>
        </p:sp>
      </p:grpSp>
    </p:spTree>
    <p:extLst>
      <p:ext uri="{BB962C8B-B14F-4D97-AF65-F5344CB8AC3E}">
        <p14:creationId xmlns:p14="http://schemas.microsoft.com/office/powerpoint/2010/main" val="22035062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1556" y="624110"/>
            <a:ext cx="10272887" cy="1046646"/>
          </a:xfrm>
        </p:spPr>
        <p:txBody>
          <a:bodyPr>
            <a:normAutofit/>
          </a:bodyPr>
          <a:lstStyle/>
          <a:p>
            <a:r>
              <a:rPr lang="en-US" sz="2000" b="1" dirty="0">
                <a:solidFill>
                  <a:schemeClr val="tx1"/>
                </a:solidFill>
              </a:rPr>
              <a:t>Goal II: </a:t>
            </a:r>
            <a:r>
              <a:rPr lang="en-US" sz="2000" dirty="0">
                <a:solidFill>
                  <a:schemeClr val="tx1"/>
                </a:solidFill>
              </a:rPr>
              <a:t>By 2024, increase fall-to-fall retention of all students by 10%.</a:t>
            </a:r>
            <a:br>
              <a:rPr lang="en-US" sz="2000" dirty="0">
                <a:solidFill>
                  <a:schemeClr val="tx1"/>
                </a:solidFill>
              </a:rPr>
            </a:br>
            <a:endParaRPr lang="en-US" sz="2000" dirty="0">
              <a:solidFill>
                <a:schemeClr val="tx1"/>
              </a:solidFill>
            </a:endParaRPr>
          </a:p>
        </p:txBody>
      </p:sp>
      <p:sp>
        <p:nvSpPr>
          <p:cNvPr id="5" name="Content Placeholder 4">
            <a:extLst>
              <a:ext uri="{FF2B5EF4-FFF2-40B4-BE49-F238E27FC236}">
                <a16:creationId xmlns:a16="http://schemas.microsoft.com/office/drawing/2014/main" id="{5795ED93-C12D-4DF1-AD06-6A5F8C68543F}"/>
              </a:ext>
            </a:extLst>
          </p:cNvPr>
          <p:cNvSpPr>
            <a:spLocks noGrp="1"/>
          </p:cNvSpPr>
          <p:nvPr>
            <p:ph idx="1"/>
          </p:nvPr>
        </p:nvSpPr>
        <p:spPr>
          <a:xfrm>
            <a:off x="1398587" y="2307478"/>
            <a:ext cx="10530814" cy="4550521"/>
          </a:xfrm>
          <a:solidFill>
            <a:schemeClr val="bg1">
              <a:lumMod val="85000"/>
              <a:alpha val="90000"/>
            </a:schemeClr>
          </a:solidFill>
        </p:spPr>
        <p:txBody>
          <a:bodyPr vert="horz" lIns="91440" tIns="45720" rIns="91440" bIns="45720" rtlCol="0" anchor="t">
            <a:noAutofit/>
          </a:bodyPr>
          <a:lstStyle/>
          <a:p>
            <a:pPr lvl="0">
              <a:buFont typeface="Arial" panose="020B0604020202020204" pitchFamily="34" charset="0"/>
              <a:buChar char="•"/>
            </a:pPr>
            <a:r>
              <a:rPr lang="en-US" sz="2200" dirty="0">
                <a:solidFill>
                  <a:schemeClr val="tx1"/>
                </a:solidFill>
              </a:rPr>
              <a:t>Implement optimal annual course scheduling designed to allow student to efficiently complete degrees and certificates or </a:t>
            </a:r>
            <a:r>
              <a:rPr lang="en-US" sz="2200" dirty="0" smtClean="0">
                <a:solidFill>
                  <a:schemeClr val="tx1"/>
                </a:solidFill>
              </a:rPr>
              <a:t>transfer.</a:t>
            </a:r>
            <a:r>
              <a:rPr lang="en-US" sz="2200" dirty="0">
                <a:solidFill>
                  <a:schemeClr val="tx1"/>
                </a:solidFill>
              </a:rPr>
              <a:t> </a:t>
            </a:r>
          </a:p>
          <a:p>
            <a:pPr lvl="0">
              <a:buFont typeface="Arial" panose="020B0604020202020204" pitchFamily="34" charset="0"/>
              <a:buChar char="•"/>
            </a:pPr>
            <a:r>
              <a:rPr lang="en-US" sz="2200" dirty="0">
                <a:solidFill>
                  <a:schemeClr val="tx1"/>
                </a:solidFill>
              </a:rPr>
              <a:t>Implement evidence-based placement </a:t>
            </a:r>
            <a:r>
              <a:rPr lang="en-US" sz="2200" dirty="0" smtClean="0">
                <a:solidFill>
                  <a:schemeClr val="tx1"/>
                </a:solidFill>
              </a:rPr>
              <a:t>practices.</a:t>
            </a:r>
            <a:endParaRPr lang="en-US" sz="2200" dirty="0">
              <a:solidFill>
                <a:schemeClr val="tx1"/>
              </a:solidFill>
            </a:endParaRPr>
          </a:p>
          <a:p>
            <a:pPr lvl="0">
              <a:buFont typeface="Arial" panose="020B0604020202020204" pitchFamily="34" charset="0"/>
              <a:buChar char="•"/>
            </a:pPr>
            <a:r>
              <a:rPr lang="en-US" sz="2200" dirty="0" smtClean="0">
                <a:solidFill>
                  <a:schemeClr val="tx1"/>
                </a:solidFill>
              </a:rPr>
              <a:t>Implement </a:t>
            </a:r>
            <a:r>
              <a:rPr lang="en-US" sz="2200" dirty="0">
                <a:solidFill>
                  <a:schemeClr val="tx1"/>
                </a:solidFill>
              </a:rPr>
              <a:t>College 101 or outcomes in every </a:t>
            </a:r>
            <a:r>
              <a:rPr lang="en-US" sz="2200" dirty="0" smtClean="0">
                <a:solidFill>
                  <a:schemeClr val="tx1"/>
                </a:solidFill>
              </a:rPr>
              <a:t>pathway.</a:t>
            </a:r>
            <a:endParaRPr lang="en-US" sz="2200" dirty="0">
              <a:solidFill>
                <a:schemeClr val="tx1"/>
              </a:solidFill>
            </a:endParaRPr>
          </a:p>
          <a:p>
            <a:pPr lvl="0">
              <a:buFont typeface="Arial" panose="020B0604020202020204" pitchFamily="34" charset="0"/>
              <a:buChar char="•"/>
            </a:pPr>
            <a:r>
              <a:rPr lang="en-US" sz="2200" dirty="0">
                <a:solidFill>
                  <a:schemeClr val="tx1"/>
                </a:solidFill>
              </a:rPr>
              <a:t>Expand use of Open Educational Resource (OER). </a:t>
            </a:r>
          </a:p>
          <a:p>
            <a:pPr lvl="0">
              <a:buFont typeface="Arial" panose="020B0604020202020204" pitchFamily="34" charset="0"/>
              <a:buChar char="•"/>
            </a:pPr>
            <a:r>
              <a:rPr lang="en-US" sz="2200" dirty="0" smtClean="0">
                <a:solidFill>
                  <a:schemeClr val="tx1"/>
                </a:solidFill>
              </a:rPr>
              <a:t>Successful </a:t>
            </a:r>
            <a:r>
              <a:rPr lang="en-US" sz="2200" dirty="0">
                <a:solidFill>
                  <a:schemeClr val="tx1"/>
                </a:solidFill>
              </a:rPr>
              <a:t>completion of English and Math in first year with </a:t>
            </a:r>
            <a:r>
              <a:rPr lang="en-US" sz="2200" dirty="0" smtClean="0">
                <a:solidFill>
                  <a:schemeClr val="tx1"/>
                </a:solidFill>
              </a:rPr>
              <a:t>supports.</a:t>
            </a:r>
          </a:p>
          <a:p>
            <a:pPr lvl="0">
              <a:buFont typeface="Arial" panose="020B0604020202020204" pitchFamily="34" charset="0"/>
              <a:buChar char="•"/>
            </a:pPr>
            <a:r>
              <a:rPr lang="en-US" sz="2200" dirty="0" smtClean="0">
                <a:solidFill>
                  <a:schemeClr val="tx1"/>
                </a:solidFill>
              </a:rPr>
              <a:t>Reactivate </a:t>
            </a:r>
            <a:r>
              <a:rPr lang="en-US" sz="2200" dirty="0">
                <a:solidFill>
                  <a:schemeClr val="tx1"/>
                </a:solidFill>
              </a:rPr>
              <a:t>identity-based student </a:t>
            </a:r>
            <a:r>
              <a:rPr lang="en-US" sz="2200" dirty="0" smtClean="0">
                <a:solidFill>
                  <a:schemeClr val="tx1"/>
                </a:solidFill>
              </a:rPr>
              <a:t>clubs.</a:t>
            </a:r>
          </a:p>
          <a:p>
            <a:pPr lvl="0">
              <a:buFont typeface="Arial" panose="020B0604020202020204" pitchFamily="34" charset="0"/>
              <a:buChar char="•"/>
            </a:pPr>
            <a:endParaRPr lang="en-US" sz="2200" dirty="0">
              <a:solidFill>
                <a:schemeClr val="tx1"/>
              </a:solidFill>
            </a:endParaRPr>
          </a:p>
          <a:p>
            <a:pPr>
              <a:buFont typeface="Arial" panose="020B0604020202020204" pitchFamily="34" charset="0"/>
              <a:buChar char="•"/>
            </a:pPr>
            <a:endParaRPr lang="en-US" sz="2200" dirty="0">
              <a:solidFill>
                <a:schemeClr val="tx1"/>
              </a:solidFill>
            </a:endParaRPr>
          </a:p>
        </p:txBody>
      </p:sp>
      <p:grpSp>
        <p:nvGrpSpPr>
          <p:cNvPr id="12" name="Group 11">
            <a:extLst>
              <a:ext uri="{FF2B5EF4-FFF2-40B4-BE49-F238E27FC236}">
                <a16:creationId xmlns:a16="http://schemas.microsoft.com/office/drawing/2014/main" id="{6A10A797-CAE6-42DD-90E6-996FEA9AF78D}"/>
              </a:ext>
            </a:extLst>
          </p:cNvPr>
          <p:cNvGrpSpPr/>
          <p:nvPr/>
        </p:nvGrpSpPr>
        <p:grpSpPr>
          <a:xfrm>
            <a:off x="1398587" y="1731478"/>
            <a:ext cx="10530814" cy="576000"/>
            <a:chOff x="0" y="11386"/>
            <a:chExt cx="10530814" cy="576000"/>
          </a:xfrm>
        </p:grpSpPr>
        <p:sp>
          <p:nvSpPr>
            <p:cNvPr id="13" name="Rectangle 12">
              <a:extLst>
                <a:ext uri="{FF2B5EF4-FFF2-40B4-BE49-F238E27FC236}">
                  <a16:creationId xmlns:a16="http://schemas.microsoft.com/office/drawing/2014/main" id="{7BC5581A-3BEA-47C1-86B6-755A856F89F4}"/>
                </a:ext>
              </a:extLst>
            </p:cNvPr>
            <p:cNvSpPr/>
            <p:nvPr/>
          </p:nvSpPr>
          <p:spPr>
            <a:xfrm>
              <a:off x="0" y="11386"/>
              <a:ext cx="10530814" cy="576000"/>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TextBox 13">
              <a:extLst>
                <a:ext uri="{FF2B5EF4-FFF2-40B4-BE49-F238E27FC236}">
                  <a16:creationId xmlns:a16="http://schemas.microsoft.com/office/drawing/2014/main" id="{BE1ACD19-61A6-48D8-BC35-591F8E662519}"/>
                </a:ext>
              </a:extLst>
            </p:cNvPr>
            <p:cNvSpPr txBox="1"/>
            <p:nvPr/>
          </p:nvSpPr>
          <p:spPr>
            <a:xfrm>
              <a:off x="0" y="11386"/>
              <a:ext cx="10530814" cy="5760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2240" tIns="81280" rIns="142240" bIns="81280" numCol="1" spcCol="1270" anchor="ctr" anchorCtr="0">
              <a:noAutofit/>
            </a:bodyPr>
            <a:lstStyle/>
            <a:p>
              <a:pPr marL="0" lvl="0" indent="0" algn="ctr" defTabSz="889000" rtl="0">
                <a:lnSpc>
                  <a:spcPct val="90000"/>
                </a:lnSpc>
                <a:spcBef>
                  <a:spcPct val="0"/>
                </a:spcBef>
                <a:spcAft>
                  <a:spcPct val="35000"/>
                </a:spcAft>
                <a:buNone/>
              </a:pPr>
              <a:r>
                <a:rPr lang="en-US" sz="2000" b="1" kern="1200" dirty="0" smtClean="0"/>
                <a:t>Strategies (Cont.)</a:t>
              </a:r>
              <a:endParaRPr lang="en-US" sz="2000" kern="1200" dirty="0"/>
            </a:p>
          </p:txBody>
        </p:sp>
      </p:grpSp>
    </p:spTree>
    <p:extLst>
      <p:ext uri="{BB962C8B-B14F-4D97-AF65-F5344CB8AC3E}">
        <p14:creationId xmlns:p14="http://schemas.microsoft.com/office/powerpoint/2010/main" val="1026236677"/>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764AB3EFDAAFE4287FF96F3D3D949C9" ma:contentTypeVersion="6" ma:contentTypeDescription="Create a new document." ma:contentTypeScope="" ma:versionID="91c2ae0659741cf1168d3778008a3bd8">
  <xsd:schema xmlns:xsd="http://www.w3.org/2001/XMLSchema" xmlns:xs="http://www.w3.org/2001/XMLSchema" xmlns:p="http://schemas.microsoft.com/office/2006/metadata/properties" xmlns:ns2="b18cbba8-4648-4210-9a8b-259eb960622b" xmlns:ns3="bf1862c6-0572-4125-be88-871c1b08028c" targetNamespace="http://schemas.microsoft.com/office/2006/metadata/properties" ma:root="true" ma:fieldsID="f6fbd614b8496b16f2e29dabcaf7e33a" ns2:_="" ns3:_="">
    <xsd:import namespace="b18cbba8-4648-4210-9a8b-259eb960622b"/>
    <xsd:import namespace="bf1862c6-0572-4125-be88-871c1b08028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18cbba8-4648-4210-9a8b-259eb960622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f1862c6-0572-4125-be88-871c1b08028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25167AB-BAAB-46E9-BB19-9F9CE79EF820}">
  <ds:schemaRefs>
    <ds:schemaRef ds:uri="http://schemas.microsoft.com/sharepoint/v3/contenttype/forms"/>
  </ds:schemaRefs>
</ds:datastoreItem>
</file>

<file path=customXml/itemProps2.xml><?xml version="1.0" encoding="utf-8"?>
<ds:datastoreItem xmlns:ds="http://schemas.openxmlformats.org/officeDocument/2006/customXml" ds:itemID="{3EC703D2-C240-409E-99D2-6990535B7B31}">
  <ds:schemaRefs>
    <ds:schemaRef ds:uri="b18cbba8-4648-4210-9a8b-259eb960622b"/>
    <ds:schemaRef ds:uri="bf1862c6-0572-4125-be88-871c1b08028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DBDF0208-4B00-4D9C-B515-4C0FF6EFF5D0}">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documentManagement/types"/>
    <ds:schemaRef ds:uri="b18cbba8-4648-4210-9a8b-259eb960622b"/>
    <ds:schemaRef ds:uri="bf1862c6-0572-4125-be88-871c1b08028c"/>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Wisp</Template>
  <TotalTime>3214</TotalTime>
  <Words>1468</Words>
  <Application>Microsoft Office PowerPoint</Application>
  <PresentationFormat>Widescreen</PresentationFormat>
  <Paragraphs>166</Paragraphs>
  <Slides>18</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Century Gothic</vt:lpstr>
      <vt:lpstr>Times New Roman</vt:lpstr>
      <vt:lpstr>Wingdings</vt:lpstr>
      <vt:lpstr>Wingdings 3</vt:lpstr>
      <vt:lpstr>Wisp</vt:lpstr>
      <vt:lpstr>College-wide  Strategic Enrollment Plan (SEM)    </vt:lpstr>
      <vt:lpstr>College-wide Strategic Enrollment Management Plan Overview</vt:lpstr>
      <vt:lpstr>Advancing Justice for the Clark College Community </vt:lpstr>
      <vt:lpstr>Advancing Justice for the Clark College Community </vt:lpstr>
      <vt:lpstr>College-wide SEM Stakeholders List</vt:lpstr>
      <vt:lpstr>College-wide Strategic Enrollment Management Plan Goals</vt:lpstr>
      <vt:lpstr>Goal I: By 2024, increase prospect pool by 20%, increase conversion from prospect to applicant by 10%, increase applicant to enroll students by 5%, and experience flat enrollment.</vt:lpstr>
      <vt:lpstr>Goal II: By 2024, increase fall-to-fall retention of all students by 10%. </vt:lpstr>
      <vt:lpstr>Goal II: By 2024, increase fall-to-fall retention of all students by 10%. </vt:lpstr>
      <vt:lpstr>Goal II: By 2024, increase fall-to-fall retention of all students by 10%. </vt:lpstr>
      <vt:lpstr>Goal III: By 2024, reduce the equity gap by 50% for non-dominant historically underrepresented students in retention, progression, and completion.  </vt:lpstr>
      <vt:lpstr>Goal III: By 2024, reduce the equity gap by 50% for non-dominant historically underrepresented students in retention, progression, and completion.  </vt:lpstr>
      <vt:lpstr>Goal IV: By 2024, increase student success outcomes by 5%. </vt:lpstr>
      <vt:lpstr>Goal V: By 2024, increase enrollment at CTC &amp; CCW by 5% through Intentional Pathways and Holistic Support Services.</vt:lpstr>
      <vt:lpstr>Goal V: By 2024, increase enrollment at CTC &amp; CCW by 5% through Intentional Pathways and Holistic Support Services.</vt:lpstr>
      <vt:lpstr>Next Steps</vt:lpstr>
      <vt:lpstr>College-wide Strategic Enrollment Management Committee Members</vt:lpstr>
      <vt:lpstr>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NWCCU 2020 Standards</dc:title>
  <dc:creator>Roberts, Rosalie</dc:creator>
  <cp:lastModifiedBy>Damore, Kevin</cp:lastModifiedBy>
  <cp:revision>50</cp:revision>
  <dcterms:created xsi:type="dcterms:W3CDTF">2020-07-09T04:29:00Z</dcterms:created>
  <dcterms:modified xsi:type="dcterms:W3CDTF">2021-10-27T19:02:14Z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0x0101006764AB3EFDAAFE4287FF96F3D3D949C9</vt:lpwstr>
  </property>
  <property fmtid="{D5CDD505-2E9C-101B-9397-08002B2CF9AE}" pid="3" name="_dlc_DocIdItemGuid">
    <vt:lpwstr>cb8ac2b1-909d-4c48-839c-54951d3ed48e</vt:lpwstr>
  </property>
</Properties>
</file>